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7"/>
  </p:notesMasterIdLst>
  <p:sldIdLst>
    <p:sldId id="256" r:id="rId2"/>
    <p:sldId id="257" r:id="rId3"/>
    <p:sldId id="277" r:id="rId4"/>
    <p:sldId id="281" r:id="rId5"/>
    <p:sldId id="264" r:id="rId6"/>
    <p:sldId id="259" r:id="rId7"/>
    <p:sldId id="260" r:id="rId8"/>
    <p:sldId id="261" r:id="rId9"/>
    <p:sldId id="280" r:id="rId10"/>
    <p:sldId id="265" r:id="rId11"/>
    <p:sldId id="290" r:id="rId12"/>
    <p:sldId id="289" r:id="rId13"/>
    <p:sldId id="291" r:id="rId14"/>
    <p:sldId id="273" r:id="rId15"/>
    <p:sldId id="276" r:id="rId16"/>
    <p:sldId id="266" r:id="rId17"/>
    <p:sldId id="288" r:id="rId18"/>
    <p:sldId id="295" r:id="rId19"/>
    <p:sldId id="282" r:id="rId20"/>
    <p:sldId id="271" r:id="rId21"/>
    <p:sldId id="292" r:id="rId22"/>
    <p:sldId id="287" r:id="rId23"/>
    <p:sldId id="294" r:id="rId24"/>
    <p:sldId id="278" r:id="rId25"/>
    <p:sldId id="279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D6FA62"/>
    <a:srgbClr val="FFCC99"/>
    <a:srgbClr val="F7D5B7"/>
    <a:srgbClr val="C75998"/>
    <a:srgbClr val="FF3300"/>
    <a:srgbClr val="FF0066"/>
    <a:srgbClr val="990099"/>
    <a:srgbClr val="CCFF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5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6DACB3-11A6-47D1-A0C8-11F97EA42C8C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35861A-9B64-482B-AC52-AE11E151A8F9}">
      <dgm:prSet phldrT="[Текст]" custT="1"/>
      <dgm:spPr/>
      <dgm:t>
        <a:bodyPr/>
        <a:lstStyle/>
        <a:p>
          <a:r>
            <a:rPr lang="ru-RU" sz="1600" b="1" u="sng" dirty="0" smtClean="0"/>
            <a:t>Размещение средств СРО в банках</a:t>
          </a:r>
          <a:r>
            <a:rPr lang="ru-RU" sz="1300" dirty="0" smtClean="0"/>
            <a:t>, </a:t>
          </a:r>
          <a:br>
            <a:rPr lang="ru-RU" sz="1300" dirty="0" smtClean="0"/>
          </a:br>
          <a:r>
            <a:rPr lang="ru-RU" sz="1100" dirty="0" smtClean="0"/>
            <a:t>требования к которым определены Постановлением Правительства РФ </a:t>
          </a:r>
          <a:br>
            <a:rPr lang="ru-RU" sz="1100" dirty="0" smtClean="0"/>
          </a:br>
          <a:r>
            <a:rPr lang="ru-RU" sz="1100" dirty="0" smtClean="0"/>
            <a:t>от 27.09.2016 № 970</a:t>
          </a:r>
          <a:endParaRPr lang="ru-RU" sz="1100" dirty="0"/>
        </a:p>
      </dgm:t>
    </dgm:pt>
    <dgm:pt modelId="{AAAC0F44-B1F1-4236-AA3C-F7BA3316CD91}" type="parTrans" cxnId="{D131C75B-8B19-4029-9B1D-6A0417E8EB7A}">
      <dgm:prSet/>
      <dgm:spPr/>
      <dgm:t>
        <a:bodyPr/>
        <a:lstStyle/>
        <a:p>
          <a:endParaRPr lang="ru-RU"/>
        </a:p>
      </dgm:t>
    </dgm:pt>
    <dgm:pt modelId="{9FC17C0A-6775-48BC-A7D0-0765222F39A9}" type="sibTrans" cxnId="{D131C75B-8B19-4029-9B1D-6A0417E8EB7A}">
      <dgm:prSet/>
      <dgm:spPr/>
      <dgm:t>
        <a:bodyPr/>
        <a:lstStyle/>
        <a:p>
          <a:endParaRPr lang="ru-RU" dirty="0"/>
        </a:p>
      </dgm:t>
    </dgm:pt>
    <dgm:pt modelId="{C63D3E16-7698-4241-A6F5-E76D2DC1A6B9}">
      <dgm:prSet phldrT="[Текст]" custT="1"/>
      <dgm:spPr/>
      <dgm:t>
        <a:bodyPr/>
        <a:lstStyle/>
        <a:p>
          <a:r>
            <a:rPr lang="ru-RU" sz="1600" b="1" u="sng" dirty="0" smtClean="0"/>
            <a:t>Самоопределение членов СРО</a:t>
          </a:r>
          <a:br>
            <a:rPr lang="ru-RU" sz="1600" b="1" u="sng" dirty="0" smtClean="0"/>
          </a:br>
          <a:r>
            <a:rPr lang="ru-RU" sz="1100" dirty="0" smtClean="0"/>
            <a:t> Уведомление о прекращении членства в СРО, в т.ч. с последующим переходом в другую СРО, или о готовности остаться в этой СРО</a:t>
          </a:r>
          <a:endParaRPr lang="ru-RU" sz="1100" dirty="0"/>
        </a:p>
      </dgm:t>
    </dgm:pt>
    <dgm:pt modelId="{51787A3F-A744-4FDF-9342-53875DD27B67}" type="parTrans" cxnId="{2BB5E07A-ED89-467D-94DD-9B38B212C4A5}">
      <dgm:prSet/>
      <dgm:spPr/>
      <dgm:t>
        <a:bodyPr/>
        <a:lstStyle/>
        <a:p>
          <a:endParaRPr lang="ru-RU"/>
        </a:p>
      </dgm:t>
    </dgm:pt>
    <dgm:pt modelId="{7EB0EE64-3F35-4EBE-9619-41E2336F5EF5}" type="sibTrans" cxnId="{2BB5E07A-ED89-467D-94DD-9B38B212C4A5}">
      <dgm:prSet/>
      <dgm:spPr/>
      <dgm:t>
        <a:bodyPr/>
        <a:lstStyle/>
        <a:p>
          <a:endParaRPr lang="ru-RU" dirty="0"/>
        </a:p>
      </dgm:t>
    </dgm:pt>
    <dgm:pt modelId="{BC563E94-8CB4-424B-BB22-F4688DC33ACC}">
      <dgm:prSet phldrT="[Текст]" custT="1"/>
      <dgm:spPr/>
      <dgm:t>
        <a:bodyPr/>
        <a:lstStyle/>
        <a:p>
          <a:r>
            <a:rPr lang="ru-RU" sz="1600" b="1" u="sng" dirty="0" smtClean="0"/>
            <a:t>Проведение общих собраний СРО</a:t>
          </a:r>
          <a:r>
            <a:rPr lang="ru-RU" sz="1100" b="1" u="sng" dirty="0" smtClean="0"/>
            <a:t/>
          </a:r>
          <a:br>
            <a:rPr lang="ru-RU" sz="1100" b="1" u="sng" dirty="0" smtClean="0"/>
          </a:br>
          <a:r>
            <a:rPr lang="ru-RU" sz="1100" dirty="0" smtClean="0"/>
            <a:t> Решения о реорганизации СРО или о формировании </a:t>
          </a:r>
          <a:r>
            <a:rPr lang="ru-RU" sz="1100" dirty="0" err="1" smtClean="0"/>
            <a:t>компфондов</a:t>
          </a:r>
          <a:r>
            <a:rPr lang="ru-RU" sz="1100" dirty="0" smtClean="0"/>
            <a:t> СРО в соответствии с новыми требованиями</a:t>
          </a:r>
          <a:endParaRPr lang="ru-RU" sz="1100" dirty="0"/>
        </a:p>
      </dgm:t>
    </dgm:pt>
    <dgm:pt modelId="{1A5D9DFD-3033-4175-BA79-77518C4E620A}" type="parTrans" cxnId="{22B6AA42-BC90-4A97-9429-69DAB6768113}">
      <dgm:prSet/>
      <dgm:spPr/>
      <dgm:t>
        <a:bodyPr/>
        <a:lstStyle/>
        <a:p>
          <a:endParaRPr lang="ru-RU"/>
        </a:p>
      </dgm:t>
    </dgm:pt>
    <dgm:pt modelId="{3FDC4728-1BB2-4873-B40B-71C8AAEE0F62}" type="sibTrans" cxnId="{22B6AA42-BC90-4A97-9429-69DAB6768113}">
      <dgm:prSet/>
      <dgm:spPr/>
      <dgm:t>
        <a:bodyPr/>
        <a:lstStyle/>
        <a:p>
          <a:endParaRPr lang="ru-RU" dirty="0"/>
        </a:p>
      </dgm:t>
    </dgm:pt>
    <dgm:pt modelId="{47435D45-F0FD-4E02-9B8D-66A456DC9E19}">
      <dgm:prSet phldrT="[Текст]" custT="1"/>
      <dgm:spPr/>
      <dgm:t>
        <a:bodyPr/>
        <a:lstStyle/>
        <a:p>
          <a:r>
            <a:rPr lang="ru-RU" sz="1600" b="1" u="sng" dirty="0" smtClean="0"/>
            <a:t>Приведение в соответствие с </a:t>
          </a:r>
          <a:r>
            <a:rPr lang="ru-RU" sz="1600" b="1" u="sng" dirty="0" err="1" smtClean="0"/>
            <a:t>ГрК</a:t>
          </a:r>
          <a:r>
            <a:rPr lang="ru-RU" sz="1600" b="1" u="sng" dirty="0" smtClean="0"/>
            <a:t> РФ устава, документов,  </a:t>
          </a:r>
          <a:r>
            <a:rPr lang="ru-RU" sz="1600" b="1" u="sng" dirty="0" err="1" smtClean="0"/>
            <a:t>компфондов</a:t>
          </a:r>
          <a:r>
            <a:rPr lang="ru-RU" sz="1600" b="1" u="sng" dirty="0" smtClean="0"/>
            <a:t> и анализ списка членов СРО*</a:t>
          </a:r>
          <a:endParaRPr lang="ru-RU" sz="1100" dirty="0"/>
        </a:p>
      </dgm:t>
    </dgm:pt>
    <dgm:pt modelId="{7BED59BA-7F3F-427C-95BE-C5174429394E}" type="parTrans" cxnId="{46C30BA1-BA81-4457-BFC8-B426B8666991}">
      <dgm:prSet/>
      <dgm:spPr/>
      <dgm:t>
        <a:bodyPr/>
        <a:lstStyle/>
        <a:p>
          <a:endParaRPr lang="ru-RU"/>
        </a:p>
      </dgm:t>
    </dgm:pt>
    <dgm:pt modelId="{2B253306-0A41-4784-98A9-6FFE1BB3D4DE}" type="sibTrans" cxnId="{46C30BA1-BA81-4457-BFC8-B426B8666991}">
      <dgm:prSet/>
      <dgm:spPr/>
      <dgm:t>
        <a:bodyPr/>
        <a:lstStyle/>
        <a:p>
          <a:endParaRPr lang="ru-RU" dirty="0"/>
        </a:p>
      </dgm:t>
    </dgm:pt>
    <dgm:pt modelId="{9ED6E1B7-5DAA-42F4-BEA1-743B4C3F4E31}">
      <dgm:prSet phldrT="[Текст]" custT="1"/>
      <dgm:spPr/>
      <dgm:t>
        <a:bodyPr/>
        <a:lstStyle/>
        <a:p>
          <a:r>
            <a:rPr lang="ru-RU" sz="1600" b="1" u="sng" dirty="0" smtClean="0"/>
            <a:t>Обратиться в СРО с заявлением о переводе </a:t>
          </a:r>
          <a:r>
            <a:rPr lang="ru-RU" sz="1600" b="1" u="sng" dirty="0" err="1" smtClean="0"/>
            <a:t>компфонда</a:t>
          </a:r>
          <a:endParaRPr lang="ru-RU" sz="1600" b="1" u="sng" dirty="0"/>
        </a:p>
      </dgm:t>
    </dgm:pt>
    <dgm:pt modelId="{D75CE291-3E59-4636-845D-EC8A4DD43BD1}" type="parTrans" cxnId="{CAC767F5-F1E8-44CD-B06E-9C68CE037A85}">
      <dgm:prSet/>
      <dgm:spPr/>
      <dgm:t>
        <a:bodyPr/>
        <a:lstStyle/>
        <a:p>
          <a:endParaRPr lang="ru-RU"/>
        </a:p>
      </dgm:t>
    </dgm:pt>
    <dgm:pt modelId="{07EAC17F-4613-431A-9238-E6264E36FD3D}" type="sibTrans" cxnId="{CAC767F5-F1E8-44CD-B06E-9C68CE037A85}">
      <dgm:prSet/>
      <dgm:spPr/>
      <dgm:t>
        <a:bodyPr/>
        <a:lstStyle/>
        <a:p>
          <a:endParaRPr lang="ru-RU" dirty="0"/>
        </a:p>
      </dgm:t>
    </dgm:pt>
    <dgm:pt modelId="{30FE73C2-EB16-43CA-8FFC-1C16F912F49E}">
      <dgm:prSet custT="1"/>
      <dgm:spPr/>
      <dgm:t>
        <a:bodyPr lIns="0" tIns="36000" rIns="0" bIns="36000"/>
        <a:lstStyle/>
        <a:p>
          <a:r>
            <a:rPr lang="ru-RU" sz="1600" b="1" u="sng" dirty="0" smtClean="0"/>
            <a:t>Исключение СРО  Ростехнадзором из реестра в случае </a:t>
          </a:r>
          <a:br>
            <a:rPr lang="ru-RU" sz="1600" b="1" u="sng" dirty="0" smtClean="0"/>
          </a:br>
          <a:r>
            <a:rPr lang="ru-RU" sz="1600" b="1" u="sng" dirty="0" smtClean="0"/>
            <a:t>не подтверждения статуса</a:t>
          </a:r>
          <a:endParaRPr lang="ru-RU" sz="1600" dirty="0"/>
        </a:p>
      </dgm:t>
    </dgm:pt>
    <dgm:pt modelId="{B3DC3E43-856B-4034-8B9A-CE9D6FF6423C}" type="parTrans" cxnId="{72A53800-5C56-4939-83B4-6340BBF3AF57}">
      <dgm:prSet/>
      <dgm:spPr/>
      <dgm:t>
        <a:bodyPr/>
        <a:lstStyle/>
        <a:p>
          <a:endParaRPr lang="ru-RU"/>
        </a:p>
      </dgm:t>
    </dgm:pt>
    <dgm:pt modelId="{CE77FAE3-EDFB-4B4A-BB05-5BEDAE37413C}" type="sibTrans" cxnId="{72A53800-5C56-4939-83B4-6340BBF3AF57}">
      <dgm:prSet/>
      <dgm:spPr/>
      <dgm:t>
        <a:bodyPr/>
        <a:lstStyle/>
        <a:p>
          <a:endParaRPr lang="ru-RU"/>
        </a:p>
      </dgm:t>
    </dgm:pt>
    <dgm:pt modelId="{BB01F319-19E5-4774-B0EB-1FCE655F3A2D}" type="pres">
      <dgm:prSet presAssocID="{936DACB3-11A6-47D1-A0C8-11F97EA42C8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E491E3-5E20-458C-80BE-2405931F35E6}" type="pres">
      <dgm:prSet presAssocID="{0435861A-9B64-482B-AC52-AE11E151A8F9}" presName="node" presStyleLbl="node1" presStyleIdx="0" presStyleCnt="6" custLinFactNeighborX="200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B4BAFF-8650-4CBF-9D27-217AE322AD7B}" type="pres">
      <dgm:prSet presAssocID="{9FC17C0A-6775-48BC-A7D0-0765222F39A9}" presName="sibTrans" presStyleLbl="sibTrans2D1" presStyleIdx="0" presStyleCnt="5"/>
      <dgm:spPr/>
      <dgm:t>
        <a:bodyPr/>
        <a:lstStyle/>
        <a:p>
          <a:endParaRPr lang="ru-RU"/>
        </a:p>
      </dgm:t>
    </dgm:pt>
    <dgm:pt modelId="{AC616DF4-B58E-4323-879D-40DA4F427F35}" type="pres">
      <dgm:prSet presAssocID="{9FC17C0A-6775-48BC-A7D0-0765222F39A9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19EDAA60-BB61-4E2F-9326-7174B1AE5756}" type="pres">
      <dgm:prSet presAssocID="{C63D3E16-7698-4241-A6F5-E76D2DC1A6B9}" presName="node" presStyleLbl="node1" presStyleIdx="1" presStyleCnt="6" custLinFactNeighborX="9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97284F-F6A6-4B7A-880A-8B1833F40508}" type="pres">
      <dgm:prSet presAssocID="{7EB0EE64-3F35-4EBE-9619-41E2336F5EF5}" presName="sibTrans" presStyleLbl="sibTrans2D1" presStyleIdx="1" presStyleCnt="5"/>
      <dgm:spPr/>
      <dgm:t>
        <a:bodyPr/>
        <a:lstStyle/>
        <a:p>
          <a:endParaRPr lang="ru-RU"/>
        </a:p>
      </dgm:t>
    </dgm:pt>
    <dgm:pt modelId="{091F196E-9241-4305-8D32-C23CC42FB2F5}" type="pres">
      <dgm:prSet presAssocID="{7EB0EE64-3F35-4EBE-9619-41E2336F5EF5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BF791769-DBA8-435F-B6E8-6CFAC06254B6}" type="pres">
      <dgm:prSet presAssocID="{BC563E94-8CB4-424B-BB22-F4688DC33AC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574854-37BA-4E15-B900-C5623F356581}" type="pres">
      <dgm:prSet presAssocID="{3FDC4728-1BB2-4873-B40B-71C8AAEE0F62}" presName="sibTrans" presStyleLbl="sibTrans2D1" presStyleIdx="2" presStyleCnt="5" custLinFactNeighborX="42554" custLinFactNeighborY="4430"/>
      <dgm:spPr/>
      <dgm:t>
        <a:bodyPr/>
        <a:lstStyle/>
        <a:p>
          <a:endParaRPr lang="ru-RU"/>
        </a:p>
      </dgm:t>
    </dgm:pt>
    <dgm:pt modelId="{7421CEC1-3124-4565-8731-7B03881379FB}" type="pres">
      <dgm:prSet presAssocID="{3FDC4728-1BB2-4873-B40B-71C8AAEE0F62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76399C44-6095-44DA-A2BD-FCFBC4664C28}" type="pres">
      <dgm:prSet presAssocID="{47435D45-F0FD-4E02-9B8D-66A456DC9E1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E2F24E-0FA4-49D9-B5BF-2782FC2D883E}" type="pres">
      <dgm:prSet presAssocID="{2B253306-0A41-4784-98A9-6FFE1BB3D4DE}" presName="sibTrans" presStyleLbl="sibTrans2D1" presStyleIdx="3" presStyleCnt="5"/>
      <dgm:spPr/>
      <dgm:t>
        <a:bodyPr/>
        <a:lstStyle/>
        <a:p>
          <a:endParaRPr lang="ru-RU"/>
        </a:p>
      </dgm:t>
    </dgm:pt>
    <dgm:pt modelId="{99FC3996-0495-4431-B687-77D9B5FEEF11}" type="pres">
      <dgm:prSet presAssocID="{2B253306-0A41-4784-98A9-6FFE1BB3D4DE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BD15649D-8884-4589-A88C-D4673A0E710D}" type="pres">
      <dgm:prSet presAssocID="{9ED6E1B7-5DAA-42F4-BEA1-743B4C3F4E31}" presName="node" presStyleLbl="node1" presStyleIdx="4" presStyleCnt="6" custLinFactNeighborX="9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2492A9-5D2E-48DF-97F4-AF56F2E42D80}" type="pres">
      <dgm:prSet presAssocID="{07EAC17F-4613-431A-9238-E6264E36FD3D}" presName="sibTrans" presStyleLbl="sibTrans2D1" presStyleIdx="4" presStyleCnt="5"/>
      <dgm:spPr/>
      <dgm:t>
        <a:bodyPr/>
        <a:lstStyle/>
        <a:p>
          <a:endParaRPr lang="ru-RU"/>
        </a:p>
      </dgm:t>
    </dgm:pt>
    <dgm:pt modelId="{4D350AB2-86B6-4CB2-83BC-70EE4BD3116B}" type="pres">
      <dgm:prSet presAssocID="{07EAC17F-4613-431A-9238-E6264E36FD3D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42B0CAA8-E2EB-45B1-91A5-8DAA501FA17C}" type="pres">
      <dgm:prSet presAssocID="{30FE73C2-EB16-43CA-8FFC-1C16F912F49E}" presName="node" presStyleLbl="node1" presStyleIdx="5" presStyleCnt="6" custLinFactNeighborX="200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1D97C8-58AD-4BDB-9368-B244E69833A1}" type="presOf" srcId="{0435861A-9B64-482B-AC52-AE11E151A8F9}" destId="{DAE491E3-5E20-458C-80BE-2405931F35E6}" srcOrd="0" destOrd="0" presId="urn:microsoft.com/office/officeart/2005/8/layout/process5"/>
    <dgm:cxn modelId="{7CC7C72C-41DC-4DA8-9253-789E6854AD9D}" type="presOf" srcId="{7EB0EE64-3F35-4EBE-9619-41E2336F5EF5}" destId="{091F196E-9241-4305-8D32-C23CC42FB2F5}" srcOrd="1" destOrd="0" presId="urn:microsoft.com/office/officeart/2005/8/layout/process5"/>
    <dgm:cxn modelId="{22B6AA42-BC90-4A97-9429-69DAB6768113}" srcId="{936DACB3-11A6-47D1-A0C8-11F97EA42C8C}" destId="{BC563E94-8CB4-424B-BB22-F4688DC33ACC}" srcOrd="2" destOrd="0" parTransId="{1A5D9DFD-3033-4175-BA79-77518C4E620A}" sibTransId="{3FDC4728-1BB2-4873-B40B-71C8AAEE0F62}"/>
    <dgm:cxn modelId="{2BB5E07A-ED89-467D-94DD-9B38B212C4A5}" srcId="{936DACB3-11A6-47D1-A0C8-11F97EA42C8C}" destId="{C63D3E16-7698-4241-A6F5-E76D2DC1A6B9}" srcOrd="1" destOrd="0" parTransId="{51787A3F-A744-4FDF-9342-53875DD27B67}" sibTransId="{7EB0EE64-3F35-4EBE-9619-41E2336F5EF5}"/>
    <dgm:cxn modelId="{CE95EF7B-993F-45E0-AA5E-CE35014A5ADB}" type="presOf" srcId="{07EAC17F-4613-431A-9238-E6264E36FD3D}" destId="{F22492A9-5D2E-48DF-97F4-AF56F2E42D80}" srcOrd="0" destOrd="0" presId="urn:microsoft.com/office/officeart/2005/8/layout/process5"/>
    <dgm:cxn modelId="{3C97777E-32AB-4CC4-9BF1-61B475996194}" type="presOf" srcId="{3FDC4728-1BB2-4873-B40B-71C8AAEE0F62}" destId="{7421CEC1-3124-4565-8731-7B03881379FB}" srcOrd="1" destOrd="0" presId="urn:microsoft.com/office/officeart/2005/8/layout/process5"/>
    <dgm:cxn modelId="{46C30BA1-BA81-4457-BFC8-B426B8666991}" srcId="{936DACB3-11A6-47D1-A0C8-11F97EA42C8C}" destId="{47435D45-F0FD-4E02-9B8D-66A456DC9E19}" srcOrd="3" destOrd="0" parTransId="{7BED59BA-7F3F-427C-95BE-C5174429394E}" sibTransId="{2B253306-0A41-4784-98A9-6FFE1BB3D4DE}"/>
    <dgm:cxn modelId="{2A9A7FCC-CD3E-4D00-A214-BB47F55EEE0D}" type="presOf" srcId="{C63D3E16-7698-4241-A6F5-E76D2DC1A6B9}" destId="{19EDAA60-BB61-4E2F-9326-7174B1AE5756}" srcOrd="0" destOrd="0" presId="urn:microsoft.com/office/officeart/2005/8/layout/process5"/>
    <dgm:cxn modelId="{7D788549-6B72-4C6E-8DD5-20F3D35FEF80}" type="presOf" srcId="{07EAC17F-4613-431A-9238-E6264E36FD3D}" destId="{4D350AB2-86B6-4CB2-83BC-70EE4BD3116B}" srcOrd="1" destOrd="0" presId="urn:microsoft.com/office/officeart/2005/8/layout/process5"/>
    <dgm:cxn modelId="{AD3C664D-DC9F-492B-B32D-CE45EC112B01}" type="presOf" srcId="{9FC17C0A-6775-48BC-A7D0-0765222F39A9}" destId="{AC616DF4-B58E-4323-879D-40DA4F427F35}" srcOrd="1" destOrd="0" presId="urn:microsoft.com/office/officeart/2005/8/layout/process5"/>
    <dgm:cxn modelId="{0CCD4FE4-3D98-457B-AC52-7FAE3627DD13}" type="presOf" srcId="{47435D45-F0FD-4E02-9B8D-66A456DC9E19}" destId="{76399C44-6095-44DA-A2BD-FCFBC4664C28}" srcOrd="0" destOrd="0" presId="urn:microsoft.com/office/officeart/2005/8/layout/process5"/>
    <dgm:cxn modelId="{78C47583-3D61-4E88-8A59-65E929793830}" type="presOf" srcId="{2B253306-0A41-4784-98A9-6FFE1BB3D4DE}" destId="{99FC3996-0495-4431-B687-77D9B5FEEF11}" srcOrd="1" destOrd="0" presId="urn:microsoft.com/office/officeart/2005/8/layout/process5"/>
    <dgm:cxn modelId="{72A53800-5C56-4939-83B4-6340BBF3AF57}" srcId="{936DACB3-11A6-47D1-A0C8-11F97EA42C8C}" destId="{30FE73C2-EB16-43CA-8FFC-1C16F912F49E}" srcOrd="5" destOrd="0" parTransId="{B3DC3E43-856B-4034-8B9A-CE9D6FF6423C}" sibTransId="{CE77FAE3-EDFB-4B4A-BB05-5BEDAE37413C}"/>
    <dgm:cxn modelId="{D131C75B-8B19-4029-9B1D-6A0417E8EB7A}" srcId="{936DACB3-11A6-47D1-A0C8-11F97EA42C8C}" destId="{0435861A-9B64-482B-AC52-AE11E151A8F9}" srcOrd="0" destOrd="0" parTransId="{AAAC0F44-B1F1-4236-AA3C-F7BA3316CD91}" sibTransId="{9FC17C0A-6775-48BC-A7D0-0765222F39A9}"/>
    <dgm:cxn modelId="{0B5BE8FF-0668-4656-887D-EAC9628F863E}" type="presOf" srcId="{30FE73C2-EB16-43CA-8FFC-1C16F912F49E}" destId="{42B0CAA8-E2EB-45B1-91A5-8DAA501FA17C}" srcOrd="0" destOrd="0" presId="urn:microsoft.com/office/officeart/2005/8/layout/process5"/>
    <dgm:cxn modelId="{9FB35164-969F-4707-9E2F-D0AC93FCA08B}" type="presOf" srcId="{7EB0EE64-3F35-4EBE-9619-41E2336F5EF5}" destId="{F597284F-F6A6-4B7A-880A-8B1833F40508}" srcOrd="0" destOrd="0" presId="urn:microsoft.com/office/officeart/2005/8/layout/process5"/>
    <dgm:cxn modelId="{49AEB060-9EC3-46B9-AD6D-5E9A7F05A199}" type="presOf" srcId="{2B253306-0A41-4784-98A9-6FFE1BB3D4DE}" destId="{8EE2F24E-0FA4-49D9-B5BF-2782FC2D883E}" srcOrd="0" destOrd="0" presId="urn:microsoft.com/office/officeart/2005/8/layout/process5"/>
    <dgm:cxn modelId="{AE64EB1C-78DF-436D-B283-3700872D19B0}" type="presOf" srcId="{9ED6E1B7-5DAA-42F4-BEA1-743B4C3F4E31}" destId="{BD15649D-8884-4589-A88C-D4673A0E710D}" srcOrd="0" destOrd="0" presId="urn:microsoft.com/office/officeart/2005/8/layout/process5"/>
    <dgm:cxn modelId="{62651E29-8628-404A-BBBB-717FDDB8578E}" type="presOf" srcId="{3FDC4728-1BB2-4873-B40B-71C8AAEE0F62}" destId="{38574854-37BA-4E15-B900-C5623F356581}" srcOrd="0" destOrd="0" presId="urn:microsoft.com/office/officeart/2005/8/layout/process5"/>
    <dgm:cxn modelId="{EE181170-C749-4770-A6F6-1FFE5048A763}" type="presOf" srcId="{936DACB3-11A6-47D1-A0C8-11F97EA42C8C}" destId="{BB01F319-19E5-4774-B0EB-1FCE655F3A2D}" srcOrd="0" destOrd="0" presId="urn:microsoft.com/office/officeart/2005/8/layout/process5"/>
    <dgm:cxn modelId="{CAC767F5-F1E8-44CD-B06E-9C68CE037A85}" srcId="{936DACB3-11A6-47D1-A0C8-11F97EA42C8C}" destId="{9ED6E1B7-5DAA-42F4-BEA1-743B4C3F4E31}" srcOrd="4" destOrd="0" parTransId="{D75CE291-3E59-4636-845D-EC8A4DD43BD1}" sibTransId="{07EAC17F-4613-431A-9238-E6264E36FD3D}"/>
    <dgm:cxn modelId="{A16F9A71-5701-4314-B4C0-6EDD1C02453F}" type="presOf" srcId="{BC563E94-8CB4-424B-BB22-F4688DC33ACC}" destId="{BF791769-DBA8-435F-B6E8-6CFAC06254B6}" srcOrd="0" destOrd="0" presId="urn:microsoft.com/office/officeart/2005/8/layout/process5"/>
    <dgm:cxn modelId="{8DA2209A-D921-40EB-8E83-A40E3735CB92}" type="presOf" srcId="{9FC17C0A-6775-48BC-A7D0-0765222F39A9}" destId="{08B4BAFF-8650-4CBF-9D27-217AE322AD7B}" srcOrd="0" destOrd="0" presId="urn:microsoft.com/office/officeart/2005/8/layout/process5"/>
    <dgm:cxn modelId="{CE04DC81-AC6F-474B-A64B-D8C51F10C48F}" type="presParOf" srcId="{BB01F319-19E5-4774-B0EB-1FCE655F3A2D}" destId="{DAE491E3-5E20-458C-80BE-2405931F35E6}" srcOrd="0" destOrd="0" presId="urn:microsoft.com/office/officeart/2005/8/layout/process5"/>
    <dgm:cxn modelId="{45FA0A6E-39C6-4ECB-AA35-B8E6DF8FFBF8}" type="presParOf" srcId="{BB01F319-19E5-4774-B0EB-1FCE655F3A2D}" destId="{08B4BAFF-8650-4CBF-9D27-217AE322AD7B}" srcOrd="1" destOrd="0" presId="urn:microsoft.com/office/officeart/2005/8/layout/process5"/>
    <dgm:cxn modelId="{998706CA-8AC4-4E7E-9C32-BFE03587A3D7}" type="presParOf" srcId="{08B4BAFF-8650-4CBF-9D27-217AE322AD7B}" destId="{AC616DF4-B58E-4323-879D-40DA4F427F35}" srcOrd="0" destOrd="0" presId="urn:microsoft.com/office/officeart/2005/8/layout/process5"/>
    <dgm:cxn modelId="{84553257-41A9-49F3-9C3D-03FE8BC9171D}" type="presParOf" srcId="{BB01F319-19E5-4774-B0EB-1FCE655F3A2D}" destId="{19EDAA60-BB61-4E2F-9326-7174B1AE5756}" srcOrd="2" destOrd="0" presId="urn:microsoft.com/office/officeart/2005/8/layout/process5"/>
    <dgm:cxn modelId="{159CD7B2-2785-4B89-B490-885F7A66185F}" type="presParOf" srcId="{BB01F319-19E5-4774-B0EB-1FCE655F3A2D}" destId="{F597284F-F6A6-4B7A-880A-8B1833F40508}" srcOrd="3" destOrd="0" presId="urn:microsoft.com/office/officeart/2005/8/layout/process5"/>
    <dgm:cxn modelId="{EC816AB0-16F0-404F-AF8C-F48839A024CC}" type="presParOf" srcId="{F597284F-F6A6-4B7A-880A-8B1833F40508}" destId="{091F196E-9241-4305-8D32-C23CC42FB2F5}" srcOrd="0" destOrd="0" presId="urn:microsoft.com/office/officeart/2005/8/layout/process5"/>
    <dgm:cxn modelId="{9EBC7980-04FA-4761-BD22-12029DFC281D}" type="presParOf" srcId="{BB01F319-19E5-4774-B0EB-1FCE655F3A2D}" destId="{BF791769-DBA8-435F-B6E8-6CFAC06254B6}" srcOrd="4" destOrd="0" presId="urn:microsoft.com/office/officeart/2005/8/layout/process5"/>
    <dgm:cxn modelId="{D0D8E098-27F1-409E-8F53-41F04BE7C666}" type="presParOf" srcId="{BB01F319-19E5-4774-B0EB-1FCE655F3A2D}" destId="{38574854-37BA-4E15-B900-C5623F356581}" srcOrd="5" destOrd="0" presId="urn:microsoft.com/office/officeart/2005/8/layout/process5"/>
    <dgm:cxn modelId="{0C5CC54C-B8B8-4E8D-A162-EFBD74177AEB}" type="presParOf" srcId="{38574854-37BA-4E15-B900-C5623F356581}" destId="{7421CEC1-3124-4565-8731-7B03881379FB}" srcOrd="0" destOrd="0" presId="urn:microsoft.com/office/officeart/2005/8/layout/process5"/>
    <dgm:cxn modelId="{37817257-BD7E-49A6-B292-782C9F8AC0AF}" type="presParOf" srcId="{BB01F319-19E5-4774-B0EB-1FCE655F3A2D}" destId="{76399C44-6095-44DA-A2BD-FCFBC4664C28}" srcOrd="6" destOrd="0" presId="urn:microsoft.com/office/officeart/2005/8/layout/process5"/>
    <dgm:cxn modelId="{8D6F5651-C888-4125-925B-C9340681C667}" type="presParOf" srcId="{BB01F319-19E5-4774-B0EB-1FCE655F3A2D}" destId="{8EE2F24E-0FA4-49D9-B5BF-2782FC2D883E}" srcOrd="7" destOrd="0" presId="urn:microsoft.com/office/officeart/2005/8/layout/process5"/>
    <dgm:cxn modelId="{3003DF2E-7D4A-47F3-8C32-F65BC6F9E3CB}" type="presParOf" srcId="{8EE2F24E-0FA4-49D9-B5BF-2782FC2D883E}" destId="{99FC3996-0495-4431-B687-77D9B5FEEF11}" srcOrd="0" destOrd="0" presId="urn:microsoft.com/office/officeart/2005/8/layout/process5"/>
    <dgm:cxn modelId="{DC20D3A1-BB52-4C09-808D-94437525C9BD}" type="presParOf" srcId="{BB01F319-19E5-4774-B0EB-1FCE655F3A2D}" destId="{BD15649D-8884-4589-A88C-D4673A0E710D}" srcOrd="8" destOrd="0" presId="urn:microsoft.com/office/officeart/2005/8/layout/process5"/>
    <dgm:cxn modelId="{A3E2C726-91F0-49CD-893C-87D2BA3FE82D}" type="presParOf" srcId="{BB01F319-19E5-4774-B0EB-1FCE655F3A2D}" destId="{F22492A9-5D2E-48DF-97F4-AF56F2E42D80}" srcOrd="9" destOrd="0" presId="urn:microsoft.com/office/officeart/2005/8/layout/process5"/>
    <dgm:cxn modelId="{698790D9-E07D-4FAD-BFDA-99E9F273FAD6}" type="presParOf" srcId="{F22492A9-5D2E-48DF-97F4-AF56F2E42D80}" destId="{4D350AB2-86B6-4CB2-83BC-70EE4BD3116B}" srcOrd="0" destOrd="0" presId="urn:microsoft.com/office/officeart/2005/8/layout/process5"/>
    <dgm:cxn modelId="{AC54FF1B-FB04-400D-B205-064DCC289214}" type="presParOf" srcId="{BB01F319-19E5-4774-B0EB-1FCE655F3A2D}" destId="{42B0CAA8-E2EB-45B1-91A5-8DAA501FA17C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491E3-5E20-458C-80BE-2405931F35E6}">
      <dsp:nvSpPr>
        <dsp:cNvPr id="0" name=""/>
        <dsp:cNvSpPr/>
      </dsp:nvSpPr>
      <dsp:spPr>
        <a:xfrm>
          <a:off x="528033" y="308806"/>
          <a:ext cx="2594685" cy="155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 smtClean="0"/>
            <a:t>Размещение средств СРО в банках</a:t>
          </a:r>
          <a:r>
            <a:rPr lang="ru-RU" sz="1300" kern="1200" dirty="0" smtClean="0"/>
            <a:t>, </a:t>
          </a:r>
          <a:br>
            <a:rPr lang="ru-RU" sz="1300" kern="1200" dirty="0" smtClean="0"/>
          </a:br>
          <a:r>
            <a:rPr lang="ru-RU" sz="1100" kern="1200" dirty="0" smtClean="0"/>
            <a:t>требования к которым определены Постановлением Правительства РФ </a:t>
          </a:r>
          <a:br>
            <a:rPr lang="ru-RU" sz="1100" kern="1200" dirty="0" smtClean="0"/>
          </a:br>
          <a:r>
            <a:rPr lang="ru-RU" sz="1100" kern="1200" dirty="0" smtClean="0"/>
            <a:t>от 27.09.2016 № 970</a:t>
          </a:r>
          <a:endParaRPr lang="ru-RU" sz="1100" kern="1200" dirty="0"/>
        </a:p>
      </dsp:txBody>
      <dsp:txXfrm>
        <a:off x="573630" y="354403"/>
        <a:ext cx="2503491" cy="1465617"/>
      </dsp:txXfrm>
    </dsp:sp>
    <dsp:sp modelId="{08B4BAFF-8650-4CBF-9D27-217AE322AD7B}">
      <dsp:nvSpPr>
        <dsp:cNvPr id="0" name=""/>
        <dsp:cNvSpPr/>
      </dsp:nvSpPr>
      <dsp:spPr>
        <a:xfrm>
          <a:off x="3293620" y="765471"/>
          <a:ext cx="411716" cy="6434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3293620" y="894167"/>
        <a:ext cx="288201" cy="386090"/>
      </dsp:txXfrm>
    </dsp:sp>
    <dsp:sp modelId="{19EDAA60-BB61-4E2F-9326-7174B1AE5756}">
      <dsp:nvSpPr>
        <dsp:cNvPr id="0" name=""/>
        <dsp:cNvSpPr/>
      </dsp:nvSpPr>
      <dsp:spPr>
        <a:xfrm>
          <a:off x="3899542" y="308806"/>
          <a:ext cx="2594685" cy="155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 smtClean="0"/>
            <a:t>Самоопределение членов СРО</a:t>
          </a:r>
          <a:br>
            <a:rPr lang="ru-RU" sz="1600" b="1" u="sng" kern="1200" dirty="0" smtClean="0"/>
          </a:br>
          <a:r>
            <a:rPr lang="ru-RU" sz="1100" kern="1200" dirty="0" smtClean="0"/>
            <a:t> Уведомление о прекращении членства в СРО, в т.ч. с последующим переходом в другую СРО, или о готовности остаться в этой СРО</a:t>
          </a:r>
          <a:endParaRPr lang="ru-RU" sz="1100" kern="1200" dirty="0"/>
        </a:p>
      </dsp:txBody>
      <dsp:txXfrm>
        <a:off x="3945139" y="354403"/>
        <a:ext cx="2503491" cy="1465617"/>
      </dsp:txXfrm>
    </dsp:sp>
    <dsp:sp modelId="{F597284F-F6A6-4B7A-880A-8B1833F40508}">
      <dsp:nvSpPr>
        <dsp:cNvPr id="0" name=""/>
        <dsp:cNvSpPr/>
      </dsp:nvSpPr>
      <dsp:spPr>
        <a:xfrm>
          <a:off x="6665733" y="765471"/>
          <a:ext cx="413173" cy="6434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6665733" y="894167"/>
        <a:ext cx="289221" cy="386090"/>
      </dsp:txXfrm>
    </dsp:sp>
    <dsp:sp modelId="{BF791769-DBA8-435F-B6E8-6CFAC06254B6}">
      <dsp:nvSpPr>
        <dsp:cNvPr id="0" name=""/>
        <dsp:cNvSpPr/>
      </dsp:nvSpPr>
      <dsp:spPr>
        <a:xfrm>
          <a:off x="7273801" y="308806"/>
          <a:ext cx="2594685" cy="155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 smtClean="0"/>
            <a:t>Проведение общих собраний СРО</a:t>
          </a:r>
          <a:r>
            <a:rPr lang="ru-RU" sz="1100" b="1" u="sng" kern="1200" dirty="0" smtClean="0"/>
            <a:t/>
          </a:r>
          <a:br>
            <a:rPr lang="ru-RU" sz="1100" b="1" u="sng" kern="1200" dirty="0" smtClean="0"/>
          </a:br>
          <a:r>
            <a:rPr lang="ru-RU" sz="1100" kern="1200" dirty="0" smtClean="0"/>
            <a:t> Решения о реорганизации СРО или о формировании </a:t>
          </a:r>
          <a:r>
            <a:rPr lang="ru-RU" sz="1100" kern="1200" dirty="0" err="1" smtClean="0"/>
            <a:t>компфондов</a:t>
          </a:r>
          <a:r>
            <a:rPr lang="ru-RU" sz="1100" kern="1200" dirty="0" smtClean="0"/>
            <a:t> СРО в соответствии с новыми требованиями</a:t>
          </a:r>
          <a:endParaRPr lang="ru-RU" sz="1100" kern="1200" dirty="0"/>
        </a:p>
      </dsp:txBody>
      <dsp:txXfrm>
        <a:off x="7319398" y="354403"/>
        <a:ext cx="2503491" cy="1465617"/>
      </dsp:txXfrm>
    </dsp:sp>
    <dsp:sp modelId="{38574854-37BA-4E15-B900-C5623F356581}">
      <dsp:nvSpPr>
        <dsp:cNvPr id="0" name=""/>
        <dsp:cNvSpPr/>
      </dsp:nvSpPr>
      <dsp:spPr>
        <a:xfrm rot="5400000">
          <a:off x="8530185" y="2075752"/>
          <a:ext cx="550073" cy="6434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 rot="-5400000">
        <a:off x="8612177" y="2122456"/>
        <a:ext cx="386090" cy="385051"/>
      </dsp:txXfrm>
    </dsp:sp>
    <dsp:sp modelId="{76399C44-6095-44DA-A2BD-FCFBC4664C28}">
      <dsp:nvSpPr>
        <dsp:cNvPr id="0" name=""/>
        <dsp:cNvSpPr/>
      </dsp:nvSpPr>
      <dsp:spPr>
        <a:xfrm>
          <a:off x="7273801" y="2903492"/>
          <a:ext cx="2594685" cy="155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 smtClean="0"/>
            <a:t>Приведение в соответствие с </a:t>
          </a:r>
          <a:r>
            <a:rPr lang="ru-RU" sz="1600" b="1" u="sng" kern="1200" dirty="0" err="1" smtClean="0"/>
            <a:t>ГрК</a:t>
          </a:r>
          <a:r>
            <a:rPr lang="ru-RU" sz="1600" b="1" u="sng" kern="1200" dirty="0" smtClean="0"/>
            <a:t> РФ устава, документов,  </a:t>
          </a:r>
          <a:r>
            <a:rPr lang="ru-RU" sz="1600" b="1" u="sng" kern="1200" dirty="0" err="1" smtClean="0"/>
            <a:t>компфондов</a:t>
          </a:r>
          <a:r>
            <a:rPr lang="ru-RU" sz="1600" b="1" u="sng" kern="1200" dirty="0" smtClean="0"/>
            <a:t> и анализ списка членов СРО*</a:t>
          </a:r>
          <a:endParaRPr lang="ru-RU" sz="1100" kern="1200" dirty="0"/>
        </a:p>
      </dsp:txBody>
      <dsp:txXfrm>
        <a:off x="7319398" y="2949089"/>
        <a:ext cx="2503491" cy="1465617"/>
      </dsp:txXfrm>
    </dsp:sp>
    <dsp:sp modelId="{8EE2F24E-0FA4-49D9-B5BF-2782FC2D883E}">
      <dsp:nvSpPr>
        <dsp:cNvPr id="0" name=""/>
        <dsp:cNvSpPr/>
      </dsp:nvSpPr>
      <dsp:spPr>
        <a:xfrm rot="10800000">
          <a:off x="6689121" y="3360156"/>
          <a:ext cx="413173" cy="6434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 rot="10800000">
        <a:off x="6813073" y="3488852"/>
        <a:ext cx="289221" cy="386090"/>
      </dsp:txXfrm>
    </dsp:sp>
    <dsp:sp modelId="{BD15649D-8884-4589-A88C-D4673A0E710D}">
      <dsp:nvSpPr>
        <dsp:cNvPr id="0" name=""/>
        <dsp:cNvSpPr/>
      </dsp:nvSpPr>
      <dsp:spPr>
        <a:xfrm>
          <a:off x="3899542" y="2903492"/>
          <a:ext cx="2594685" cy="155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 smtClean="0"/>
            <a:t>Обратиться в СРО с заявлением о переводе </a:t>
          </a:r>
          <a:r>
            <a:rPr lang="ru-RU" sz="1600" b="1" u="sng" kern="1200" dirty="0" err="1" smtClean="0"/>
            <a:t>компфонда</a:t>
          </a:r>
          <a:endParaRPr lang="ru-RU" sz="1600" b="1" u="sng" kern="1200" dirty="0"/>
        </a:p>
      </dsp:txBody>
      <dsp:txXfrm>
        <a:off x="3945139" y="2949089"/>
        <a:ext cx="2503491" cy="1465617"/>
      </dsp:txXfrm>
    </dsp:sp>
    <dsp:sp modelId="{F22492A9-5D2E-48DF-97F4-AF56F2E42D80}">
      <dsp:nvSpPr>
        <dsp:cNvPr id="0" name=""/>
        <dsp:cNvSpPr/>
      </dsp:nvSpPr>
      <dsp:spPr>
        <a:xfrm rot="10800000">
          <a:off x="3316924" y="3360156"/>
          <a:ext cx="411716" cy="6434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 rot="10800000">
        <a:off x="3440439" y="3488852"/>
        <a:ext cx="288201" cy="386090"/>
      </dsp:txXfrm>
    </dsp:sp>
    <dsp:sp modelId="{42B0CAA8-E2EB-45B1-91A5-8DAA501FA17C}">
      <dsp:nvSpPr>
        <dsp:cNvPr id="0" name=""/>
        <dsp:cNvSpPr/>
      </dsp:nvSpPr>
      <dsp:spPr>
        <a:xfrm>
          <a:off x="528033" y="2903492"/>
          <a:ext cx="2594685" cy="155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6000" rIns="0" bIns="3600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 smtClean="0"/>
            <a:t>Исключение СРО  Ростехнадзором из реестра в случае </a:t>
          </a:r>
          <a:br>
            <a:rPr lang="ru-RU" sz="1600" b="1" u="sng" kern="1200" dirty="0" smtClean="0"/>
          </a:br>
          <a:r>
            <a:rPr lang="ru-RU" sz="1600" b="1" u="sng" kern="1200" dirty="0" smtClean="0"/>
            <a:t>не подтверждения статуса</a:t>
          </a:r>
          <a:endParaRPr lang="ru-RU" sz="1600" kern="1200" dirty="0"/>
        </a:p>
      </dsp:txBody>
      <dsp:txXfrm>
        <a:off x="573630" y="2949089"/>
        <a:ext cx="2503491" cy="1465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4A7B6-42C8-4B2C-95CF-4AE575479558}" type="datetimeFigureOut">
              <a:rPr lang="ru-RU" smtClean="0"/>
              <a:pPr/>
              <a:t>11.11.2016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D6D62-972A-4FED-8A10-B80A396A51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598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FD6D62-972A-4FED-8A10-B80A396A518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570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1ECAA9AD-B00B-4166-9EDD-92DFB2CFC8D5}" type="slidenum">
              <a:rPr lang="ru-RU" altLang="ru-RU">
                <a:latin typeface="Calibri" panose="020F0502020204030204" pitchFamily="34" charset="0"/>
              </a:rPr>
              <a:pPr/>
              <a:t>16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982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FD6D62-972A-4FED-8A10-B80A396A5184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73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47881-1AAD-4204-BB8D-F33594EC13F7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775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43D9-C5ED-44B3-AB1B-242E12ACD81A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58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8D304-B0F7-47FC-8A2E-F0B4C4495922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32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D8E3A-45D9-4F86-809F-ECEF03F7D535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2384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EE2C-8ABE-497E-9057-48564794BFD8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810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2B633-526E-43D3-B797-0A98B37BEF80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0674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16FA6-5B09-4DAC-A088-D175DE5BAB17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033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133CE-764D-4F8B-A214-BB801408303E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518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3C01-1DAC-4E2A-B4E0-E89CBABB66C0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65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E6FEA-CB6D-4C43-910A-5898B2B55B60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52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F2F1F-C212-4893-824E-5A3A385105C5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85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7AF6-76F7-4529-A53E-2A75D4A1F2AE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81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E56E3-E922-4665-A560-F3F11FFB74AB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269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4BE3-1F47-49EE-B5DC-8A61094EB732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17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0899-6EBD-42A7-9C7F-C452A4E5F795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86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F2BC1-C9B1-43B0-9FE4-FAEEE0D130F4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07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CBAA1-9039-4771-A02D-66D3B33FA7EE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21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8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B326-BBBB-4E87-A4B8-C953B52CB40E}" type="datetime1">
              <a:rPr lang="ru-RU" smtClean="0"/>
              <a:pPr/>
              <a:t>11.11.2016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22757E-B582-4E8C-BCCC-6B46D542E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7150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info@nostroy.r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stroy.r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4189" y="2188779"/>
            <a:ext cx="9150061" cy="2480442"/>
          </a:xfrm>
        </p:spPr>
        <p:txBody>
          <a:bodyPr>
            <a:normAutofit/>
          </a:bodyPr>
          <a:lstStyle/>
          <a:p>
            <a:pPr algn="ctr"/>
            <a:r>
              <a:rPr lang="ru-RU" altLang="ru-RU" b="1" dirty="0">
                <a:solidFill>
                  <a:srgbClr val="CC6600"/>
                </a:solidFill>
              </a:rPr>
              <a:t>Основные изменения законодательства о </a:t>
            </a:r>
            <a:r>
              <a:rPr lang="ru-RU" altLang="ru-RU" b="1" dirty="0" smtClean="0">
                <a:solidFill>
                  <a:srgbClr val="CC6600"/>
                </a:solidFill>
              </a:rPr>
              <a:t>СРО </a:t>
            </a:r>
            <a:r>
              <a:rPr lang="ru-RU" altLang="ru-RU" b="1" dirty="0">
                <a:solidFill>
                  <a:srgbClr val="CC6600"/>
                </a:solidFill>
              </a:rPr>
              <a:t>в сфере строительства</a:t>
            </a:r>
            <a:endParaRPr lang="ru-RU" b="1" dirty="0">
              <a:solidFill>
                <a:srgbClr val="CC66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0731" y="4733553"/>
            <a:ext cx="10056979" cy="1947333"/>
          </a:xfrm>
        </p:spPr>
        <p:txBody>
          <a:bodyPr>
            <a:normAutofit fontScale="92500"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663300"/>
                </a:solidFill>
              </a:rPr>
              <a:t>ВИКТОР ПРЯДЕИН</a:t>
            </a:r>
          </a:p>
          <a:p>
            <a:pPr algn="r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rgbClr val="663300"/>
              </a:solidFill>
            </a:endParaRPr>
          </a:p>
          <a:p>
            <a:pPr algn="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663300"/>
                </a:solidFill>
              </a:rPr>
              <a:t>Исполнительный директор</a:t>
            </a:r>
            <a:endParaRPr lang="ru-RU" sz="2800" dirty="0">
              <a:solidFill>
                <a:srgbClr val="663300"/>
              </a:solidFill>
            </a:endParaRPr>
          </a:p>
          <a:p>
            <a:pPr algn="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663300"/>
                </a:solidFill>
              </a:rPr>
              <a:t>Ассоциации </a:t>
            </a:r>
            <a:r>
              <a:rPr lang="ru-RU" sz="2800" dirty="0">
                <a:solidFill>
                  <a:srgbClr val="663300"/>
                </a:solidFill>
              </a:rPr>
              <a:t>«Национальное объединение строителей»</a:t>
            </a:r>
          </a:p>
        </p:txBody>
      </p:sp>
      <p:pic>
        <p:nvPicPr>
          <p:cNvPr id="4" name="Picture 2" descr="\\server1\doc\_Пресс-служба\Лого\Правленный_обновленный\Монтажная область 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272"/>
          <a:stretch/>
        </p:blipFill>
        <p:spPr bwMode="auto">
          <a:xfrm>
            <a:off x="143261" y="-109486"/>
            <a:ext cx="2822361" cy="2233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78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534429" y="291449"/>
            <a:ext cx="10515325" cy="675503"/>
          </a:xfrm>
        </p:spPr>
        <p:txBody>
          <a:bodyPr>
            <a:normAutofit/>
          </a:bodyPr>
          <a:lstStyle/>
          <a:p>
            <a:pPr algn="ctr"/>
            <a:r>
              <a:rPr lang="ru-RU" altLang="ru-RU" sz="3200" b="1" dirty="0" smtClean="0">
                <a:solidFill>
                  <a:srgbClr val="663300"/>
                </a:solidFill>
              </a:rPr>
              <a:t>РЕКОМЕНДАЦИИ ПО УВЕДОМЛЕНИЮ </a:t>
            </a:r>
            <a:r>
              <a:rPr lang="ru-RU" altLang="ru-RU" sz="3200" b="1" dirty="0">
                <a:solidFill>
                  <a:srgbClr val="663300"/>
                </a:solidFill>
              </a:rPr>
              <a:t>СРО</a:t>
            </a:r>
            <a:r>
              <a:rPr lang="ru-RU" altLang="ru-RU" sz="3200" b="1" dirty="0">
                <a:solidFill>
                  <a:schemeClr val="bg1"/>
                </a:solidFill>
              </a:rPr>
              <a:t> </a:t>
            </a:r>
            <a:endParaRPr lang="ru-RU" altLang="ru-RU" sz="3200" dirty="0">
              <a:solidFill>
                <a:schemeClr val="bg1"/>
              </a:solidFill>
            </a:endParaRPr>
          </a:p>
        </p:txBody>
      </p:sp>
      <p:sp>
        <p:nvSpPr>
          <p:cNvPr id="39939" name="Объект 9"/>
          <p:cNvSpPr>
            <a:spLocks noGrp="1"/>
          </p:cNvSpPr>
          <p:nvPr>
            <p:ph idx="1"/>
          </p:nvPr>
        </p:nvSpPr>
        <p:spPr>
          <a:xfrm>
            <a:off x="534430" y="966952"/>
            <a:ext cx="11361008" cy="5759244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Clr>
                <a:srgbClr val="C00000"/>
              </a:buClr>
            </a:pPr>
            <a:r>
              <a:rPr lang="ru-RU" altLang="ru-RU" dirty="0" smtClean="0">
                <a:solidFill>
                  <a:schemeClr val="accent2">
                    <a:lumMod val="50000"/>
                  </a:schemeClr>
                </a:solidFill>
              </a:rPr>
              <a:t>Документы необходимо направлять на юридический адрес СРО посредством Почты России или курьерских служб с описью, уведомлением о вручении и проверкой полномочий на получение корреспонденции</a:t>
            </a:r>
          </a:p>
          <a:p>
            <a:pPr algn="just">
              <a:spcBef>
                <a:spcPts val="600"/>
              </a:spcBef>
              <a:buClr>
                <a:srgbClr val="C00000"/>
              </a:buClr>
            </a:pPr>
            <a:r>
              <a:rPr lang="ru-RU" altLang="ru-RU" dirty="0" smtClean="0">
                <a:solidFill>
                  <a:schemeClr val="accent2">
                    <a:lumMod val="50000"/>
                  </a:schemeClr>
                </a:solidFill>
              </a:rPr>
              <a:t>Наличие подтверждения о получении СРО документов, является подтверждением исполнения юридическим лицом или индивидуальным предпринимателем своих обязанностей, предусмотренных Федеральным законом № 191- ФЗ </a:t>
            </a:r>
            <a:endParaRPr lang="ru-RU" altLang="ru-RU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spcBef>
                <a:spcPts val="600"/>
              </a:spcBef>
              <a:buClr>
                <a:srgbClr val="C00000"/>
              </a:buClr>
            </a:pPr>
            <a:r>
              <a:rPr lang="ru-RU" altLang="ru-RU" dirty="0">
                <a:solidFill>
                  <a:schemeClr val="accent2">
                    <a:lumMod val="50000"/>
                  </a:schemeClr>
                </a:solidFill>
              </a:rPr>
              <a:t>В случае неисполнения </a:t>
            </a:r>
            <a:r>
              <a:rPr lang="ru-RU" altLang="ru-RU" dirty="0" smtClean="0">
                <a:solidFill>
                  <a:schemeClr val="accent2">
                    <a:lumMod val="50000"/>
                  </a:schemeClr>
                </a:solidFill>
              </a:rPr>
              <a:t>СРО волеизъявления члена СРО, необоснованных действий, бездействия, а также иных нарушений - необходимо </a:t>
            </a:r>
            <a:r>
              <a:rPr lang="ru-RU" altLang="ru-RU" b="1" dirty="0" smtClean="0">
                <a:solidFill>
                  <a:schemeClr val="accent2">
                    <a:lumMod val="50000"/>
                  </a:schemeClr>
                </a:solidFill>
              </a:rPr>
              <a:t>незамедлительно</a:t>
            </a:r>
            <a:r>
              <a:rPr lang="ru-RU" altLang="ru-RU" dirty="0" smtClean="0">
                <a:solidFill>
                  <a:schemeClr val="accent2">
                    <a:lumMod val="50000"/>
                  </a:schemeClr>
                </a:solidFill>
              </a:rPr>
              <a:t> направить надлежаще оформленную на бланке организации </a:t>
            </a:r>
            <a:r>
              <a:rPr lang="ru-RU" altLang="ru-RU" b="1" dirty="0" smtClean="0">
                <a:solidFill>
                  <a:schemeClr val="accent2">
                    <a:lumMod val="50000"/>
                  </a:schemeClr>
                </a:solidFill>
              </a:rPr>
              <a:t>жалобу</a:t>
            </a:r>
            <a:r>
              <a:rPr lang="ru-RU" altLang="ru-RU" dirty="0" smtClean="0">
                <a:solidFill>
                  <a:schemeClr val="accent2">
                    <a:lumMod val="50000"/>
                  </a:schemeClr>
                </a:solidFill>
              </a:rPr>
              <a:t> в Ассоциацию «Национальное объединение строителей», с приложением копий документов характеризующих нарушение, следующими способами: </a:t>
            </a:r>
          </a:p>
          <a:p>
            <a:pPr marL="536575" indent="-263525" algn="just">
              <a:spcBef>
                <a:spcPts val="600"/>
              </a:spcBef>
              <a:buClr>
                <a:srgbClr val="C00000"/>
              </a:buClr>
              <a:buAutoNum type="arabicPeriod"/>
            </a:pPr>
            <a:r>
              <a:rPr lang="ru-RU" altLang="ru-RU" dirty="0" smtClean="0">
                <a:solidFill>
                  <a:schemeClr val="accent2">
                    <a:lumMod val="50000"/>
                  </a:schemeClr>
                </a:solidFill>
              </a:rPr>
              <a:t>Письмом по адресу: Малая Грузинская улица, дом 3, Москва, 123242</a:t>
            </a:r>
          </a:p>
          <a:p>
            <a:pPr marL="536575" indent="-263525" algn="just">
              <a:spcBef>
                <a:spcPts val="600"/>
              </a:spcBef>
              <a:buClr>
                <a:srgbClr val="C00000"/>
              </a:buClr>
              <a:buFont typeface="Wingdings 3" panose="05040102010807070707" pitchFamily="18" charset="2"/>
              <a:buAutoNum type="arabicPeriod"/>
            </a:pPr>
            <a:r>
              <a:rPr lang="ru-RU" altLang="ru-RU" dirty="0" smtClean="0">
                <a:solidFill>
                  <a:schemeClr val="accent2">
                    <a:lumMod val="50000"/>
                  </a:schemeClr>
                </a:solidFill>
              </a:rPr>
              <a:t>Электронным письмом на адрес электронной почты:           </a:t>
            </a:r>
            <a:r>
              <a:rPr lang="en-US" altLang="ru-RU" dirty="0" smtClean="0">
                <a:solidFill>
                  <a:schemeClr val="accent2">
                    <a:lumMod val="50000"/>
                  </a:schemeClr>
                </a:solidFill>
                <a:hlinkClick r:id="rId2"/>
              </a:rPr>
              <a:t>info@nostroy.ru</a:t>
            </a:r>
            <a:r>
              <a:rPr lang="ru-RU" alt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536575" indent="-263525" algn="just">
              <a:spcBef>
                <a:spcPts val="600"/>
              </a:spcBef>
              <a:buClr>
                <a:srgbClr val="C00000"/>
              </a:buClr>
              <a:buAutoNum type="arabicPeriod"/>
            </a:pPr>
            <a:r>
              <a:rPr lang="ru-RU" altLang="ru-RU" dirty="0" smtClean="0">
                <a:solidFill>
                  <a:schemeClr val="accent2">
                    <a:lumMod val="50000"/>
                  </a:schemeClr>
                </a:solidFill>
              </a:rPr>
              <a:t>Электронным письмом через </a:t>
            </a:r>
            <a:r>
              <a:rPr lang="ru-RU" altLang="ru-RU" dirty="0">
                <a:solidFill>
                  <a:schemeClr val="accent2">
                    <a:lumMod val="50000"/>
                  </a:schemeClr>
                </a:solidFill>
              </a:rPr>
              <a:t>форму обратной связи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онлайн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- приемной 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Президента НОСТРОЙ на сайте </a:t>
            </a:r>
            <a:r>
              <a:rPr lang="en-US" altLang="ru-RU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www.nostroy.ru </a:t>
            </a:r>
            <a:endParaRPr lang="ru-RU" altLang="ru-RU" dirty="0">
              <a:solidFill>
                <a:schemeClr val="accent2">
                  <a:lumMod val="50000"/>
                </a:schemeClr>
              </a:solidFill>
              <a:hlinkClick r:id="rId2"/>
            </a:endParaRPr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2168360C-8D8E-4677-BF90-FD5F168BA098}" type="slidenum">
              <a:rPr lang="ru-RU" altLang="ru-RU">
                <a:solidFill>
                  <a:schemeClr val="bg1"/>
                </a:solidFill>
              </a:rPr>
              <a:pPr/>
              <a:t>10</a:t>
            </a:fld>
            <a:endParaRPr lang="ru-RU" altLang="ru-RU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Коля\Pictures\opened-email-envelope_icon-icons.com_7065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1697" y="5398666"/>
            <a:ext cx="416612" cy="406790"/>
          </a:xfrm>
          <a:prstGeom prst="rect">
            <a:avLst/>
          </a:prstGeom>
          <a:noFill/>
        </p:spPr>
      </p:pic>
      <p:pic>
        <p:nvPicPr>
          <p:cNvPr id="1028" name="Picture 4" descr="C:\Users\Коля\Pictures\email-closed-outlined-back-envelope-interface-symbol_icon-icons.com_7326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42057" y="4871758"/>
            <a:ext cx="411480" cy="411480"/>
          </a:xfrm>
          <a:prstGeom prst="rect">
            <a:avLst/>
          </a:prstGeom>
          <a:noFill/>
        </p:spPr>
      </p:pic>
      <p:pic>
        <p:nvPicPr>
          <p:cNvPr id="1029" name="Picture 5" descr="C:\Users\Коля\Pictures\checkmark-verify-interface-symbol-button_icon-icons.com_73298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078" y="6055960"/>
            <a:ext cx="264229" cy="264229"/>
          </a:xfrm>
          <a:prstGeom prst="rect">
            <a:avLst/>
          </a:prstGeom>
          <a:noFill/>
        </p:spPr>
      </p:pic>
      <p:pic>
        <p:nvPicPr>
          <p:cNvPr id="9" name="Picture 5" descr="C:\Users\Коля\Pictures\checkmark-verify-interface-symbol-button_icon-icons.com_73298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5602061"/>
            <a:ext cx="266907" cy="2669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600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7522757E-B582-4E8C-BCCC-6B46D542E78E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0615" y="258939"/>
            <a:ext cx="11920151" cy="66919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altLang="ru-RU" b="1" dirty="0" smtClean="0">
                <a:solidFill>
                  <a:srgbClr val="663300"/>
                </a:solidFill>
              </a:rPr>
              <a:t>компенсационные фонды СРО</a:t>
            </a:r>
            <a:endParaRPr lang="ru-RU" altLang="ru-RU" b="1" dirty="0">
              <a:solidFill>
                <a:srgbClr val="6633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2966" y="1146337"/>
            <a:ext cx="1123555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200" b="1" dirty="0">
                <a:solidFill>
                  <a:srgbClr val="3D5019"/>
                </a:solidFill>
              </a:rPr>
              <a:t>Компенсационный фонд возмещения вреда</a:t>
            </a:r>
          </a:p>
          <a:p>
            <a:pPr algn="just"/>
            <a:r>
              <a:rPr lang="ru-RU" altLang="ru-RU" sz="2200" dirty="0">
                <a:solidFill>
                  <a:schemeClr val="bg1"/>
                </a:solidFill>
              </a:rPr>
              <a:t>Минимальный взнос 100 тыс. руб. – право заключать договоры до 60 млн – </a:t>
            </a:r>
            <a:r>
              <a:rPr lang="en-US" altLang="ru-RU" sz="2200" dirty="0" smtClean="0">
                <a:solidFill>
                  <a:schemeClr val="bg1"/>
                </a:solidFill>
              </a:rPr>
              <a:t/>
            </a:r>
            <a:br>
              <a:rPr lang="en-US" altLang="ru-RU" sz="2200" dirty="0" smtClean="0">
                <a:solidFill>
                  <a:schemeClr val="bg1"/>
                </a:solidFill>
              </a:rPr>
            </a:br>
            <a:r>
              <a:rPr lang="ru-RU" altLang="ru-RU" sz="2200" dirty="0" smtClean="0">
                <a:solidFill>
                  <a:schemeClr val="bg1"/>
                </a:solidFill>
              </a:rPr>
              <a:t>1 </a:t>
            </a:r>
            <a:r>
              <a:rPr lang="ru-RU" altLang="ru-RU" sz="2200" dirty="0">
                <a:solidFill>
                  <a:schemeClr val="bg1"/>
                </a:solidFill>
              </a:rPr>
              <a:t>уровень ответственности </a:t>
            </a:r>
          </a:p>
          <a:p>
            <a:pPr algn="just"/>
            <a:r>
              <a:rPr lang="ru-RU" altLang="ru-RU" sz="2200" dirty="0">
                <a:solidFill>
                  <a:schemeClr val="bg1"/>
                </a:solidFill>
              </a:rPr>
              <a:t>   - предусмотрено 5 уровней ответственности </a:t>
            </a:r>
            <a:endParaRPr lang="ru-RU" altLang="ru-RU" sz="2200" dirty="0" smtClean="0">
              <a:solidFill>
                <a:schemeClr val="bg1"/>
              </a:solidFill>
            </a:endParaRPr>
          </a:p>
          <a:p>
            <a:pPr algn="just"/>
            <a:endParaRPr lang="ru-RU" altLang="ru-RU" sz="2200" dirty="0" smtClean="0">
              <a:solidFill>
                <a:schemeClr val="bg1"/>
              </a:solidFill>
            </a:endParaRPr>
          </a:p>
          <a:p>
            <a:pPr algn="just"/>
            <a:r>
              <a:rPr lang="ru-RU" sz="2200" dirty="0" smtClean="0">
                <a:solidFill>
                  <a:schemeClr val="bg2">
                    <a:lumMod val="75000"/>
                  </a:schemeClr>
                </a:solidFill>
              </a:rPr>
              <a:t>     </a:t>
            </a:r>
            <a:r>
              <a:rPr lang="ru-RU" sz="2200" dirty="0">
                <a:solidFill>
                  <a:schemeClr val="bg1"/>
                </a:solidFill>
              </a:rPr>
              <a:t>Солидарная ответственность </a:t>
            </a:r>
            <a:r>
              <a:rPr lang="ru-RU" sz="2200" dirty="0" smtClean="0">
                <a:solidFill>
                  <a:schemeClr val="bg1"/>
                </a:solidFill>
              </a:rPr>
              <a:t>по возмещению причиненного </a:t>
            </a:r>
            <a:r>
              <a:rPr lang="ru-RU" sz="2200" dirty="0">
                <a:solidFill>
                  <a:schemeClr val="bg1"/>
                </a:solidFill>
              </a:rPr>
              <a:t>вреда</a:t>
            </a:r>
            <a:endParaRPr lang="ru-RU" altLang="ru-RU" sz="2200" dirty="0">
              <a:solidFill>
                <a:schemeClr val="bg1"/>
              </a:solidFill>
            </a:endParaRPr>
          </a:p>
          <a:p>
            <a:pPr algn="just"/>
            <a:endParaRPr lang="ru-RU" altLang="ru-RU" sz="2200" dirty="0"/>
          </a:p>
          <a:p>
            <a:pPr algn="ctr"/>
            <a:r>
              <a:rPr lang="ru-RU" altLang="ru-RU" sz="2200" b="1" dirty="0">
                <a:solidFill>
                  <a:srgbClr val="3D5019"/>
                </a:solidFill>
              </a:rPr>
              <a:t>Компенсационный фонд обеспечения договорных обязательств</a:t>
            </a:r>
          </a:p>
          <a:p>
            <a:pPr algn="just"/>
            <a:r>
              <a:rPr lang="ru-RU" altLang="ru-RU" sz="2200" dirty="0">
                <a:solidFill>
                  <a:schemeClr val="bg1"/>
                </a:solidFill>
              </a:rPr>
              <a:t>Минимальный взнос 200 тыс. руб. – право заключать Контракты – совокупный размер обязательств по Контрактам до 60 млн – 1 уровень ответственности</a:t>
            </a:r>
          </a:p>
          <a:p>
            <a:pPr algn="just"/>
            <a:r>
              <a:rPr lang="ru-RU" altLang="ru-RU" sz="2200" dirty="0">
                <a:solidFill>
                  <a:schemeClr val="bg1"/>
                </a:solidFill>
              </a:rPr>
              <a:t>   - предусмотрено 5 уровней </a:t>
            </a:r>
            <a:r>
              <a:rPr lang="ru-RU" altLang="ru-RU" sz="2200" dirty="0" smtClean="0">
                <a:solidFill>
                  <a:schemeClr val="bg1"/>
                </a:solidFill>
              </a:rPr>
              <a:t>ответственности</a:t>
            </a:r>
          </a:p>
          <a:p>
            <a:pPr algn="just"/>
            <a:endParaRPr lang="ru-RU" altLang="ru-RU" sz="22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just"/>
            <a:r>
              <a:rPr lang="ru-RU" sz="2200" dirty="0" smtClean="0">
                <a:solidFill>
                  <a:schemeClr val="bg1"/>
                </a:solidFill>
              </a:rPr>
              <a:t>      Субсидиарная </a:t>
            </a:r>
            <a:r>
              <a:rPr lang="ru-RU" sz="2200" dirty="0">
                <a:solidFill>
                  <a:schemeClr val="bg1"/>
                </a:solidFill>
              </a:rPr>
              <a:t>ответственность СРО </a:t>
            </a:r>
            <a:r>
              <a:rPr lang="ru-RU" sz="2200" dirty="0" smtClean="0">
                <a:solidFill>
                  <a:schemeClr val="bg1"/>
                </a:solidFill>
              </a:rPr>
              <a:t>в </a:t>
            </a:r>
            <a:r>
              <a:rPr lang="ru-RU" sz="2200" dirty="0">
                <a:solidFill>
                  <a:schemeClr val="bg1"/>
                </a:solidFill>
              </a:rPr>
              <a:t>размере ¼  </a:t>
            </a:r>
            <a:r>
              <a:rPr lang="ru-RU" sz="2200" dirty="0" smtClean="0">
                <a:solidFill>
                  <a:schemeClr val="bg1"/>
                </a:solidFill>
              </a:rPr>
              <a:t>КФ ОДО </a:t>
            </a:r>
            <a:r>
              <a:rPr lang="en-US" sz="2200" dirty="0" smtClean="0">
                <a:solidFill>
                  <a:schemeClr val="bg1"/>
                </a:solidFill>
              </a:rPr>
              <a:t/>
            </a:r>
            <a:br>
              <a:rPr lang="en-US" sz="2200" dirty="0" smtClean="0">
                <a:solidFill>
                  <a:schemeClr val="bg1"/>
                </a:solidFill>
              </a:rPr>
            </a:br>
            <a:r>
              <a:rPr lang="ru-RU" sz="2200" dirty="0" smtClean="0">
                <a:solidFill>
                  <a:schemeClr val="bg1"/>
                </a:solidFill>
              </a:rPr>
              <a:t>по возмещению реального ущерба и штрафов за неисполнения договоров, заключенных с помощью конкурентных способов</a:t>
            </a:r>
            <a:endParaRPr lang="ru-RU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136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59518" y="310421"/>
            <a:ext cx="11920151" cy="66919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b="1" dirty="0" smtClean="0">
                <a:solidFill>
                  <a:srgbClr val="663300"/>
                </a:solidFill>
              </a:rPr>
              <a:t>Размер Взносов </a:t>
            </a:r>
            <a:r>
              <a:rPr lang="ru-RU" altLang="ru-RU" b="1" dirty="0">
                <a:solidFill>
                  <a:srgbClr val="663300"/>
                </a:solidFill>
              </a:rPr>
              <a:t>в компенсационные </a:t>
            </a:r>
            <a:r>
              <a:rPr lang="ru-RU" altLang="ru-RU" b="1" dirty="0" smtClean="0">
                <a:solidFill>
                  <a:srgbClr val="663300"/>
                </a:solidFill>
              </a:rPr>
              <a:t>фонды </a:t>
            </a:r>
            <a:r>
              <a:rPr lang="ru-RU" altLang="ru-RU" b="1" dirty="0">
                <a:solidFill>
                  <a:srgbClr val="663300"/>
                </a:solidFill>
              </a:rPr>
              <a:t>СРО</a:t>
            </a:r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8565ABDB-F3FE-4B04-A7BB-EC62BC0CEBD8}" type="slidenum">
              <a:rPr lang="ru-RU" altLang="ru-RU">
                <a:solidFill>
                  <a:schemeClr val="bg1"/>
                </a:solidFill>
              </a:rPr>
              <a:pPr/>
              <a:t>12</a:t>
            </a:fld>
            <a:endParaRPr lang="ru-RU" altLang="ru-RU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428376"/>
              </p:ext>
            </p:extLst>
          </p:nvPr>
        </p:nvGraphicFramePr>
        <p:xfrm>
          <a:off x="472025" y="1072054"/>
          <a:ext cx="11162928" cy="55394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9578"/>
                <a:gridCol w="1469981"/>
                <a:gridCol w="2047777"/>
                <a:gridCol w="2583087"/>
                <a:gridCol w="2812505"/>
              </a:tblGrid>
              <a:tr h="440377">
                <a:tc gridSpan="5">
                  <a:txBody>
                    <a:bodyPr/>
                    <a:lstStyle/>
                    <a:p>
                      <a:pPr marL="457200" lvl="1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Градостроительный кодекс Российской Федерации</a:t>
                      </a:r>
                      <a:endParaRPr lang="ru-RU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84" marR="5908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57200" lvl="1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84" marR="5908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40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объем выполняемых работ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Стоимость/</a:t>
                      </a:r>
                      <a:b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совокупный</a:t>
                      </a:r>
                      <a:r>
                        <a:rPr lang="ru-RU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размер обязательств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Ранее действовавший размер взносов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(с учетом страхования)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Взнос в КФ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возмещения </a:t>
                      </a:r>
                      <a:r>
                        <a:rPr lang="ru-RU" sz="1400" b="1" dirty="0">
                          <a:effectLst/>
                        </a:rPr>
                        <a:t>вреда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Взнос в КФ обеспечения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договорных </a:t>
                      </a:r>
                      <a:r>
                        <a:rPr lang="ru-RU" sz="1400" b="1" dirty="0">
                          <a:effectLst/>
                        </a:rPr>
                        <a:t>обязательств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</a:tr>
              <a:tr h="525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ИСКЛЮЧЕН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не превышает 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lang="ru-RU" sz="1400" dirty="0" smtClean="0">
                          <a:effectLst/>
                        </a:rPr>
                        <a:t>10 </a:t>
                      </a:r>
                      <a:r>
                        <a:rPr lang="ru-RU" sz="1400" dirty="0" err="1" smtClean="0">
                          <a:effectLst/>
                        </a:rPr>
                        <a:t>млн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    </a:t>
                      </a:r>
                      <a:r>
                        <a:rPr lang="ru-RU" sz="1800" b="1" dirty="0">
                          <a:effectLst/>
                        </a:rPr>
                        <a:t>300 000   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rgbClr val="9CA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НЕ ПРЕДУСМОТРЕН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НЕ ПРЕДУСМОТРЕН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25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600" dirty="0" smtClean="0">
                          <a:solidFill>
                            <a:schemeClr val="tx1"/>
                          </a:solidFill>
                        </a:rPr>
                        <a:t>1 уровень ответственности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не превышает 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lang="ru-RU" sz="1400" dirty="0" smtClean="0">
                          <a:effectLst/>
                        </a:rPr>
                        <a:t>60 </a:t>
                      </a:r>
                      <a:r>
                        <a:rPr lang="ru-RU" sz="1400" dirty="0" err="1" smtClean="0">
                          <a:effectLst/>
                        </a:rPr>
                        <a:t>млн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    500 000  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100 000</a:t>
                      </a:r>
                    </a:p>
                  </a:txBody>
                  <a:tcPr marL="59084" marR="59084" marT="0" marB="0" anchor="ctr">
                    <a:solidFill>
                      <a:srgbClr val="9CAC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 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</a:t>
                      </a:r>
                    </a:p>
                  </a:txBody>
                  <a:tcPr marL="59084" marR="59084" marT="0" marB="0" anchor="ctr">
                    <a:solidFill>
                      <a:srgbClr val="9CAC00"/>
                    </a:solidFill>
                  </a:tcPr>
                </a:tc>
              </a:tr>
              <a:tr h="788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600" dirty="0" smtClean="0">
                          <a:solidFill>
                            <a:schemeClr val="tx1"/>
                          </a:solidFill>
                        </a:rPr>
                        <a:t>2 уровень ответственности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не превышает 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lang="ru-RU" sz="1400" dirty="0" smtClean="0">
                          <a:effectLst/>
                        </a:rPr>
                        <a:t>500 </a:t>
                      </a:r>
                      <a:r>
                        <a:rPr lang="ru-RU" sz="1400" dirty="0" err="1" smtClean="0">
                          <a:effectLst/>
                        </a:rPr>
                        <a:t>млн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 1 000 000  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500 000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2 500 000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</a:tr>
              <a:tr h="525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600" dirty="0" smtClean="0">
                          <a:solidFill>
                            <a:schemeClr val="tx1"/>
                          </a:solidFill>
                        </a:rPr>
                        <a:t>3 уровень ответственности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не превышает 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lang="ru-RU" sz="1400" dirty="0" smtClean="0">
                          <a:effectLst/>
                        </a:rPr>
                        <a:t>3 </a:t>
                      </a:r>
                      <a:r>
                        <a:rPr lang="ru-RU" sz="1400" dirty="0" err="1" smtClean="0">
                          <a:effectLst/>
                        </a:rPr>
                        <a:t>млрд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 2 000 000  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1 500 000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4 500 000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</a:tr>
              <a:tr h="525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600" dirty="0" smtClean="0">
                          <a:solidFill>
                            <a:schemeClr val="tx1"/>
                          </a:solidFill>
                        </a:rPr>
                        <a:t>4 уровень ответственности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до 10 </a:t>
                      </a:r>
                      <a:r>
                        <a:rPr lang="ru-RU" sz="1400" dirty="0" err="1" smtClean="0">
                          <a:effectLst/>
                        </a:rPr>
                        <a:t>млрд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 3 000 000  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2 000 000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7 000 000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</a:tr>
              <a:tr h="788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600" dirty="0" smtClean="0">
                          <a:solidFill>
                            <a:schemeClr val="tx1"/>
                          </a:solidFill>
                        </a:rPr>
                        <a:t>5 уровень ответственности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10 </a:t>
                      </a:r>
                      <a:r>
                        <a:rPr lang="ru-RU" sz="1400" dirty="0" err="1" smtClean="0">
                          <a:effectLst/>
                        </a:rPr>
                        <a:t>млрд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рублей и более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 10 000 000  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5 000 000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25 000 000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01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90615" y="156519"/>
            <a:ext cx="11920151" cy="70138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800" b="1" dirty="0" smtClean="0">
                <a:solidFill>
                  <a:srgbClr val="663300"/>
                </a:solidFill>
              </a:rPr>
              <a:t>компенсационный фонд ОДО</a:t>
            </a:r>
            <a:endParaRPr lang="ru-RU" altLang="ru-RU" sz="2800" b="1" dirty="0">
              <a:solidFill>
                <a:srgbClr val="663300"/>
              </a:solidFill>
            </a:endParaRPr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8565ABDB-F3FE-4B04-A7BB-EC62BC0CEBD8}" type="slidenum">
              <a:rPr lang="ru-RU" altLang="ru-RU">
                <a:solidFill>
                  <a:schemeClr val="bg1"/>
                </a:solidFill>
              </a:rPr>
              <a:pPr/>
              <a:t>13</a:t>
            </a:fld>
            <a:endParaRPr lang="ru-RU" altLang="ru-RU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216038"/>
              </p:ext>
            </p:extLst>
          </p:nvPr>
        </p:nvGraphicFramePr>
        <p:xfrm>
          <a:off x="190876" y="965327"/>
          <a:ext cx="11430001" cy="5222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7581"/>
                <a:gridCol w="1419673"/>
                <a:gridCol w="1672281"/>
                <a:gridCol w="2055950"/>
                <a:gridCol w="2212258"/>
                <a:gridCol w="2212258"/>
              </a:tblGrid>
              <a:tr h="693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объем выполняемых работ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Стоимость/</a:t>
                      </a:r>
                      <a:b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совокупный</a:t>
                      </a:r>
                      <a:r>
                        <a:rPr lang="ru-RU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размер обязательств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РАНЕЕ ВНЕСЕННЫЕ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СРЕДСТВА В КФ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Взнос в КФ возмещения вреда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Взнос в КФ обеспечения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договорных обязательств</a:t>
                      </a:r>
                      <a:endParaRPr lang="ru-RU" sz="1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ДОПЛАТА ПРИ СОХРАНЕНИИ ОДНОГО УРОВНЯ ОТВЕТСТВЕННОСТИ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</a:tr>
              <a:tr h="692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ИСКЛЮЧЕН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не превышает 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lang="ru-RU" sz="1400" dirty="0" smtClean="0">
                          <a:effectLst/>
                        </a:rPr>
                        <a:t>10 </a:t>
                      </a:r>
                      <a:r>
                        <a:rPr lang="ru-RU" sz="1400" dirty="0" err="1" smtClean="0">
                          <a:effectLst/>
                        </a:rPr>
                        <a:t>млн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     300 000   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НЕ ПРЕДУСМОТРЕН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НЕ ПРЕДУСМОТРЕН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92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400" dirty="0" smtClean="0">
                          <a:solidFill>
                            <a:schemeClr val="tx1"/>
                          </a:solidFill>
                        </a:rPr>
                        <a:t>1 уровень ответственности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не превышает 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lang="ru-RU" sz="1400" dirty="0" smtClean="0">
                          <a:effectLst/>
                        </a:rPr>
                        <a:t>60 </a:t>
                      </a:r>
                      <a:r>
                        <a:rPr lang="ru-RU" sz="1400" dirty="0" err="1" smtClean="0">
                          <a:effectLst/>
                        </a:rPr>
                        <a:t>млн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 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b="1" dirty="0" smtClean="0">
                          <a:effectLst/>
                        </a:rPr>
                        <a:t>300 000 / </a:t>
                      </a:r>
                      <a:endParaRPr lang="en-US" sz="16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500 000</a:t>
                      </a:r>
                      <a:r>
                        <a:rPr lang="ru-RU" sz="1600" dirty="0" smtClean="0">
                          <a:effectLst/>
                        </a:rPr>
                        <a:t>   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100 000</a:t>
                      </a:r>
                    </a:p>
                  </a:txBody>
                  <a:tcPr marL="59084" marR="5908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200 000</a:t>
                      </a:r>
                    </a:p>
                  </a:txBody>
                  <a:tcPr marL="59084" marR="5908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084" marR="59084" marT="0" marB="0" anchor="ctr">
                    <a:solidFill>
                      <a:srgbClr val="92D050"/>
                    </a:solidFill>
                  </a:tcPr>
                </a:tc>
              </a:tr>
              <a:tr h="692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400" dirty="0" smtClean="0">
                          <a:solidFill>
                            <a:schemeClr val="tx1"/>
                          </a:solidFill>
                        </a:rPr>
                        <a:t>2 уровень ответственности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не превышает 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lang="ru-RU" sz="1400" dirty="0" smtClean="0">
                          <a:effectLst/>
                        </a:rPr>
                        <a:t>500 </a:t>
                      </a:r>
                      <a:r>
                        <a:rPr lang="ru-RU" sz="1400" dirty="0" err="1" smtClean="0">
                          <a:effectLst/>
                        </a:rPr>
                        <a:t>млн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500 000 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1 000 000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500 000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effectLst/>
                        </a:rPr>
                        <a:t>2 500 000</a:t>
                      </a:r>
                      <a:endParaRPr lang="ru-RU" sz="16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effectLst/>
                        </a:rPr>
                        <a:t>от</a:t>
                      </a:r>
                      <a:r>
                        <a:rPr lang="ru-RU" sz="1600" b="1" baseline="0" dirty="0" smtClean="0">
                          <a:effectLst/>
                        </a:rPr>
                        <a:t> 2 000 000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baseline="0" dirty="0" smtClean="0">
                          <a:effectLst/>
                        </a:rPr>
                        <a:t>до </a:t>
                      </a:r>
                      <a:r>
                        <a:rPr lang="ru-RU" sz="1600" b="1" dirty="0" smtClean="0">
                          <a:effectLst/>
                        </a:rPr>
                        <a:t>2 500 000</a:t>
                      </a:r>
                      <a:endParaRPr lang="ru-RU" sz="16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</a:tr>
              <a:tr h="692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400" dirty="0" smtClean="0">
                          <a:solidFill>
                            <a:schemeClr val="tx1"/>
                          </a:solidFill>
                        </a:rPr>
                        <a:t>3 уровень ответственности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не превышает </a:t>
                      </a:r>
                      <a:br>
                        <a:rPr lang="ru-RU" sz="1400" dirty="0" smtClean="0">
                          <a:effectLst/>
                        </a:rPr>
                      </a:br>
                      <a:r>
                        <a:rPr lang="ru-RU" sz="1400" dirty="0" smtClean="0">
                          <a:effectLst/>
                        </a:rPr>
                        <a:t>3 </a:t>
                      </a:r>
                      <a:r>
                        <a:rPr lang="ru-RU" sz="1400" dirty="0" err="1" smtClean="0">
                          <a:effectLst/>
                        </a:rPr>
                        <a:t>млрд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>
                          <a:effectLst/>
                        </a:rPr>
                        <a:t> 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1 000 000  / </a:t>
                      </a:r>
                      <a:endParaRPr lang="en-US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2 000 000  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1 500 000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effectLst/>
                        </a:rPr>
                        <a:t>4 500 000</a:t>
                      </a:r>
                      <a:endParaRPr lang="ru-RU" sz="16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5</a:t>
                      </a:r>
                      <a:r>
                        <a:rPr lang="ru-RU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</a:t>
                      </a:r>
                      <a:r>
                        <a:rPr lang="ru-RU" sz="1600" b="1" dirty="0" smtClean="0">
                          <a:effectLst/>
                        </a:rPr>
                        <a:t>00 000  </a:t>
                      </a:r>
                      <a:br>
                        <a:rPr lang="ru-RU" sz="1600" b="1" dirty="0" smtClean="0">
                          <a:effectLst/>
                        </a:rPr>
                      </a:br>
                      <a:r>
                        <a:rPr lang="ru-RU" sz="1600" b="1" dirty="0" smtClean="0">
                          <a:effectLst/>
                        </a:rPr>
                        <a:t>до 6 000 000</a:t>
                      </a:r>
                    </a:p>
                  </a:txBody>
                  <a:tcPr marL="59084" marR="59084" marT="0" marB="0" anchor="ctr"/>
                </a:tc>
              </a:tr>
              <a:tr h="341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400" dirty="0" smtClean="0">
                          <a:solidFill>
                            <a:schemeClr val="tx1"/>
                          </a:solidFill>
                        </a:rPr>
                        <a:t>4 уровень ответственности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до 10 </a:t>
                      </a:r>
                      <a:r>
                        <a:rPr lang="ru-RU" sz="1400" dirty="0" err="1" smtClean="0">
                          <a:effectLst/>
                        </a:rPr>
                        <a:t>млрд</a:t>
                      </a:r>
                      <a:r>
                        <a:rPr lang="ru-RU" sz="1400" dirty="0" smtClean="0">
                          <a:effectLst/>
                        </a:rPr>
                        <a:t> рублей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2 000 000 / </a:t>
                      </a:r>
                      <a:br>
                        <a:rPr lang="ru-RU" sz="1600" dirty="0" smtClean="0">
                          <a:effectLst/>
                        </a:rPr>
                      </a:br>
                      <a:r>
                        <a:rPr lang="ru-RU" sz="1600" dirty="0" smtClean="0">
                          <a:effectLst/>
                        </a:rPr>
                        <a:t>3 000 000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2 000 000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effectLst/>
                        </a:rPr>
                        <a:t>7 000 000</a:t>
                      </a:r>
                      <a:endParaRPr lang="ru-RU" sz="16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6 000 000 </a:t>
                      </a:r>
                      <a:b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 7 000 000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</a:tr>
              <a:tr h="516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altLang="ru-RU" sz="1400" dirty="0" smtClean="0">
                          <a:solidFill>
                            <a:schemeClr val="tx1"/>
                          </a:solidFill>
                        </a:rPr>
                        <a:t>5 уровень ответственности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10 </a:t>
                      </a:r>
                      <a:r>
                        <a:rPr lang="ru-RU" sz="1400" dirty="0" err="1" smtClean="0">
                          <a:effectLst/>
                        </a:rPr>
                        <a:t>млрд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</a:rPr>
                        <a:t>рублей и более</a:t>
                      </a:r>
                      <a:endParaRPr lang="ru-R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 </a:t>
                      </a:r>
                      <a:r>
                        <a:rPr lang="ru-RU" sz="1600" dirty="0" smtClean="0">
                          <a:effectLst/>
                        </a:rPr>
                        <a:t> 3 000 000 /   </a:t>
                      </a:r>
                      <a:endParaRPr lang="en-US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10 </a:t>
                      </a:r>
                      <a:r>
                        <a:rPr lang="ru-RU" sz="1600" dirty="0">
                          <a:effectLst/>
                        </a:rPr>
                        <a:t>000 000  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5 000 000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effectLst/>
                        </a:rPr>
                        <a:t>25 000 000</a:t>
                      </a:r>
                      <a:endParaRPr lang="ru-RU" sz="16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 25</a:t>
                      </a:r>
                      <a:r>
                        <a:rPr lang="ru-RU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000 000 </a:t>
                      </a:r>
                      <a:br>
                        <a:rPr lang="ru-RU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ru-RU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27 000 000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84" marR="5908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65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1172" y="579120"/>
            <a:ext cx="5030788" cy="3720001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663300"/>
                </a:solidFill>
              </a:rPr>
              <a:t>1.</a:t>
            </a:r>
            <a:r>
              <a:rPr lang="ru-RU" sz="2200" dirty="0" smtClean="0">
                <a:solidFill>
                  <a:srgbClr val="663300"/>
                </a:solidFill>
              </a:rPr>
              <a:t> </a:t>
            </a:r>
            <a:r>
              <a:rPr lang="ru-RU" altLang="ru-RU" sz="2200" dirty="0" smtClean="0">
                <a:solidFill>
                  <a:srgbClr val="002060"/>
                </a:solidFill>
              </a:rPr>
              <a:t>выписка </a:t>
            </a:r>
            <a:r>
              <a:rPr lang="ru-RU" altLang="ru-RU" sz="2200" dirty="0">
                <a:solidFill>
                  <a:srgbClr val="002060"/>
                </a:solidFill>
              </a:rPr>
              <a:t>из реестра членов СРО является условием допуска </a:t>
            </a:r>
            <a:r>
              <a:rPr lang="en-US" altLang="ru-RU" sz="2200" dirty="0" smtClean="0">
                <a:solidFill>
                  <a:srgbClr val="002060"/>
                </a:solidFill>
              </a:rPr>
              <a:t/>
            </a:r>
            <a:br>
              <a:rPr lang="en-US" altLang="ru-RU" sz="2200" dirty="0" smtClean="0">
                <a:solidFill>
                  <a:srgbClr val="002060"/>
                </a:solidFill>
              </a:rPr>
            </a:br>
            <a:r>
              <a:rPr lang="ru-RU" altLang="ru-RU" sz="2200" dirty="0" smtClean="0">
                <a:solidFill>
                  <a:srgbClr val="002060"/>
                </a:solidFill>
              </a:rPr>
              <a:t>к заключению договоров подряда, а также к участию </a:t>
            </a:r>
            <a:r>
              <a:rPr lang="en-US" altLang="ru-RU" sz="2200" dirty="0" smtClean="0">
                <a:solidFill>
                  <a:srgbClr val="002060"/>
                </a:solidFill>
              </a:rPr>
              <a:t/>
            </a:r>
            <a:br>
              <a:rPr lang="en-US" altLang="ru-RU" sz="2200" dirty="0" smtClean="0">
                <a:solidFill>
                  <a:srgbClr val="002060"/>
                </a:solidFill>
              </a:rPr>
            </a:br>
            <a:r>
              <a:rPr lang="ru-RU" altLang="ru-RU" sz="2200" dirty="0" smtClean="0">
                <a:solidFill>
                  <a:srgbClr val="002060"/>
                </a:solidFill>
              </a:rPr>
              <a:t>в </a:t>
            </a:r>
            <a:r>
              <a:rPr lang="ru-RU" altLang="ru-RU" sz="2200" dirty="0">
                <a:solidFill>
                  <a:srgbClr val="002060"/>
                </a:solidFill>
              </a:rPr>
              <a:t>конкурентных закупках. </a:t>
            </a:r>
            <a:r>
              <a:rPr lang="ru-RU" altLang="ru-RU" sz="2200" dirty="0" smtClean="0">
                <a:solidFill>
                  <a:srgbClr val="002060"/>
                </a:solidFill>
              </a:rPr>
              <a:t/>
            </a:r>
            <a:br>
              <a:rPr lang="ru-RU" altLang="ru-RU" sz="2200" dirty="0" smtClean="0">
                <a:solidFill>
                  <a:srgbClr val="002060"/>
                </a:solidFill>
              </a:rPr>
            </a:br>
            <a:r>
              <a:rPr lang="ru-RU" altLang="ru-RU" sz="2200" dirty="0" smtClean="0">
                <a:solidFill>
                  <a:srgbClr val="002060"/>
                </a:solidFill>
              </a:rPr>
              <a:t>Такая выписка Содержит </a:t>
            </a:r>
            <a:r>
              <a:rPr lang="ru-RU" altLang="ru-RU" sz="2200" dirty="0">
                <a:solidFill>
                  <a:srgbClr val="002060"/>
                </a:solidFill>
              </a:rPr>
              <a:t>информацию о </a:t>
            </a:r>
            <a:r>
              <a:rPr lang="ru-RU" altLang="ru-RU" sz="2200" dirty="0" smtClean="0">
                <a:solidFill>
                  <a:srgbClr val="002060"/>
                </a:solidFill>
              </a:rPr>
              <a:t>внесенном взносе (взносах) </a:t>
            </a:r>
            <a:r>
              <a:rPr lang="ru-RU" altLang="ru-RU" sz="2200" dirty="0">
                <a:solidFill>
                  <a:srgbClr val="002060"/>
                </a:solidFill>
              </a:rPr>
              <a:t>в компенсационный фонд </a:t>
            </a:r>
            <a:r>
              <a:rPr lang="ru-RU" altLang="ru-RU" sz="2200" dirty="0" smtClean="0">
                <a:solidFill>
                  <a:srgbClr val="002060"/>
                </a:solidFill>
              </a:rPr>
              <a:t>(фонды)</a:t>
            </a:r>
            <a:r>
              <a:rPr lang="ru-RU" altLang="ru-RU" sz="2000" dirty="0"/>
              <a:t/>
            </a:r>
            <a:br>
              <a:rPr lang="ru-RU" altLang="ru-RU" sz="20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8225" y="300790"/>
            <a:ext cx="5823680" cy="96783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altLang="ru-RU" sz="2800" b="1" dirty="0" smtClean="0">
                <a:solidFill>
                  <a:srgbClr val="663300"/>
                </a:solidFill>
              </a:rPr>
              <a:t>		</a:t>
            </a:r>
            <a:r>
              <a:rPr lang="ru-RU" altLang="ru-RU" sz="2800" b="1" dirty="0">
                <a:solidFill>
                  <a:schemeClr val="bg2">
                    <a:lumMod val="75000"/>
                  </a:schemeClr>
                </a:solidFill>
              </a:rPr>
              <a:t> Правовое положение членов СРО</a:t>
            </a:r>
            <a:r>
              <a:rPr lang="ru-RU" altLang="ru-RU" sz="2800" b="1" dirty="0" smtClean="0"/>
              <a:t>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с 01 июля 2017 года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478" y="1474573"/>
            <a:ext cx="6656173" cy="5352881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ВСЕМ ЧЛЕНАМ СРО НЕОБХОДИМО:</a:t>
            </a:r>
          </a:p>
          <a:p>
            <a:pPr marL="285750" indent="-28575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ru-RU" sz="2200" dirty="0" smtClean="0"/>
              <a:t>Завершить переход (перевод средств КФ) </a:t>
            </a:r>
            <a:br>
              <a:rPr lang="ru-RU" sz="2200" dirty="0" smtClean="0"/>
            </a:br>
            <a:r>
              <a:rPr lang="ru-RU" sz="2200" dirty="0" smtClean="0"/>
              <a:t>в саморегулируемую организацию своего субъекта Российской Федерации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altLang="ru-RU" sz="2200" b="1" dirty="0" smtClean="0">
                <a:solidFill>
                  <a:srgbClr val="C00000"/>
                </a:solidFill>
              </a:rPr>
              <a:t>до 01.09.2017</a:t>
            </a:r>
            <a:r>
              <a:rPr lang="ru-RU" sz="2200" b="1" dirty="0" smtClean="0">
                <a:solidFill>
                  <a:schemeClr val="tx1"/>
                </a:solidFill>
              </a:rPr>
              <a:t> </a:t>
            </a:r>
          </a:p>
          <a:p>
            <a:pPr marL="285750" indent="-28575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ru-RU" sz="2200" dirty="0" smtClean="0"/>
              <a:t>Предоставить в саморегулируемую организацию сведения подтверждающие соответствие юридического лица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или индивидуального предпринимателя новым требованиям СРО</a:t>
            </a:r>
          </a:p>
          <a:p>
            <a:pPr marL="285750" indent="-28575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ru-RU" altLang="ru-RU" sz="2200" dirty="0" smtClean="0"/>
              <a:t>Соблюдать требования </a:t>
            </a:r>
            <a:r>
              <a:rPr lang="ru-RU" altLang="ru-RU" sz="2200" dirty="0"/>
              <a:t>законодательства (</a:t>
            </a:r>
            <a:r>
              <a:rPr lang="ru-RU" altLang="ru-RU" sz="2200" dirty="0" err="1"/>
              <a:t>Градкодекс</a:t>
            </a:r>
            <a:r>
              <a:rPr lang="ru-RU" altLang="ru-RU" sz="2200" dirty="0"/>
              <a:t> и </a:t>
            </a:r>
            <a:r>
              <a:rPr lang="ru-RU" altLang="ru-RU" sz="2200" dirty="0" err="1"/>
              <a:t>Техрегулирование</a:t>
            </a:r>
            <a:r>
              <a:rPr lang="ru-RU" altLang="ru-RU" sz="2200" dirty="0"/>
              <a:t>), стандартов </a:t>
            </a:r>
            <a:r>
              <a:rPr lang="ru-RU" altLang="ru-RU" sz="2200" dirty="0" smtClean="0"/>
              <a:t>на </a:t>
            </a:r>
            <a:r>
              <a:rPr lang="ru-RU" altLang="ru-RU" sz="2200" dirty="0"/>
              <a:t>процессы выполнения работ, утвержденных НОСТРОЙ</a:t>
            </a:r>
            <a:endParaRPr lang="ru-RU" sz="2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7522757E-B582-4E8C-BCCC-6B46D542E78E}" type="slidenum">
              <a:rPr lang="ru-RU" altLang="ru-RU" smtClean="0">
                <a:solidFill>
                  <a:schemeClr val="bg1"/>
                </a:solidFill>
                <a:latin typeface="Century Schoolbook" pitchFamily="18" charset="0"/>
              </a:rPr>
              <a:pPr/>
              <a:t>14</a:t>
            </a:fld>
            <a:endParaRPr lang="ru-RU" altLang="ru-RU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41172" y="2958842"/>
            <a:ext cx="4027831" cy="291619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000" b="1" dirty="0">
                <a:solidFill>
                  <a:srgbClr val="663300"/>
                </a:solidFill>
              </a:rPr>
              <a:t>2.</a:t>
            </a:r>
            <a:r>
              <a:rPr lang="ru-RU" sz="2000" dirty="0">
                <a:solidFill>
                  <a:srgbClr val="66330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В случае прекращения членства, действует запрет на ПОСЛЕДУЮЩЕЕ вступление в члены </a:t>
            </a:r>
            <a:r>
              <a:rPr lang="ru-RU" sz="2000" dirty="0" err="1" smtClean="0">
                <a:solidFill>
                  <a:srgbClr val="002060"/>
                </a:solidFill>
              </a:rPr>
              <a:t>сро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/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в течение года</a:t>
            </a: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2050" name="Picture 2" descr="C:\Users\Коля\Pictures\multi_user_comment_icon-icons.com_7589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8181" y="722392"/>
            <a:ext cx="1092470" cy="10924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22344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73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b="1" dirty="0" smtClean="0">
                <a:solidFill>
                  <a:srgbClr val="663300"/>
                </a:solidFill>
              </a:rPr>
              <a:t>не </a:t>
            </a:r>
            <a:r>
              <a:rPr lang="ru-RU" altLang="ru-RU" b="1" dirty="0">
                <a:solidFill>
                  <a:srgbClr val="663300"/>
                </a:solidFill>
              </a:rPr>
              <a:t>нужно быть членом </a:t>
            </a:r>
            <a:r>
              <a:rPr lang="ru-RU" altLang="ru-RU" b="1" dirty="0" smtClean="0">
                <a:solidFill>
                  <a:srgbClr val="663300"/>
                </a:solidFill>
              </a:rPr>
              <a:t>СРО </a:t>
            </a:r>
            <a:r>
              <a:rPr lang="ru-RU" altLang="ru-RU" b="1" dirty="0" smtClean="0">
                <a:solidFill>
                  <a:srgbClr val="C00000"/>
                </a:solidFill>
              </a:rPr>
              <a:t>с 01.07.2017</a:t>
            </a:r>
            <a:endParaRPr lang="ru-RU" altLang="ru-RU" b="1" dirty="0">
              <a:solidFill>
                <a:srgbClr val="C00000"/>
              </a:solidFill>
            </a:endParaRPr>
          </a:p>
        </p:txBody>
      </p:sp>
      <p:sp>
        <p:nvSpPr>
          <p:cNvPr id="29699" name="Объект 5"/>
          <p:cNvSpPr>
            <a:spLocks noGrp="1"/>
          </p:cNvSpPr>
          <p:nvPr>
            <p:ph idx="1"/>
          </p:nvPr>
        </p:nvSpPr>
        <p:spPr>
          <a:xfrm>
            <a:off x="275556" y="929640"/>
            <a:ext cx="11261124" cy="5730240"/>
          </a:xfrm>
        </p:spPr>
        <p:txBody>
          <a:bodyPr>
            <a:normAutofit/>
          </a:bodyPr>
          <a:lstStyle/>
          <a:p>
            <a:pPr algn="just" eaLnBrk="1" hangingPunct="1">
              <a:buClr>
                <a:schemeClr val="accent3">
                  <a:lumMod val="75000"/>
                </a:schemeClr>
              </a:buClr>
            </a:pPr>
            <a:r>
              <a:rPr lang="ru-RU" altLang="ru-RU" sz="2800" dirty="0">
                <a:solidFill>
                  <a:schemeClr val="bg1"/>
                </a:solidFill>
                <a:cs typeface="Times New Roman" panose="02020603050405020304" pitchFamily="18" charset="0"/>
              </a:rPr>
              <a:t>договор строительного подряда заключён с иным лицом, кроме указанных </a:t>
            </a:r>
            <a:r>
              <a:rPr lang="ru-RU" altLang="ru-RU" sz="2800" dirty="0" err="1">
                <a:solidFill>
                  <a:schemeClr val="bg1"/>
                </a:solidFill>
                <a:cs typeface="Times New Roman" panose="02020603050405020304" pitchFamily="18" charset="0"/>
              </a:rPr>
              <a:t>ГрК</a:t>
            </a:r>
            <a:r>
              <a:rPr lang="ru-RU" altLang="ru-RU" sz="2800" dirty="0">
                <a:solidFill>
                  <a:schemeClr val="bg1"/>
                </a:solidFill>
                <a:cs typeface="Times New Roman" panose="02020603050405020304" pitchFamily="18" charset="0"/>
              </a:rPr>
              <a:t> РФ (</a:t>
            </a:r>
            <a:r>
              <a:rPr lang="ru-RU" altLang="ru-RU" sz="28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в </a:t>
            </a:r>
            <a:r>
              <a:rPr lang="ru-RU" altLang="ru-RU" sz="2800" dirty="0">
                <a:solidFill>
                  <a:schemeClr val="bg1"/>
                </a:solidFill>
                <a:cs typeface="Times New Roman" panose="02020603050405020304" pitchFamily="18" charset="0"/>
              </a:rPr>
              <a:t>том числе – субподрядчики)</a:t>
            </a:r>
          </a:p>
          <a:p>
            <a:pPr algn="just" eaLnBrk="1" hangingPunct="1">
              <a:buClr>
                <a:schemeClr val="accent3">
                  <a:lumMod val="75000"/>
                </a:schemeClr>
              </a:buClr>
            </a:pPr>
            <a:r>
              <a:rPr lang="ru-RU" altLang="ru-RU" sz="2800" dirty="0">
                <a:solidFill>
                  <a:schemeClr val="bg1"/>
                </a:solidFill>
                <a:cs typeface="Times New Roman" panose="02020603050405020304" pitchFamily="18" charset="0"/>
              </a:rPr>
              <a:t>цена договора строительного подряда не превышает </a:t>
            </a:r>
            <a:r>
              <a:rPr lang="ru-RU" altLang="ru-RU" sz="28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800" dirty="0" smtClean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ru-RU" altLang="ru-RU" sz="28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z="28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млн </a:t>
            </a:r>
            <a:r>
              <a:rPr lang="ru-RU" altLang="ru-RU" sz="2800" dirty="0">
                <a:solidFill>
                  <a:schemeClr val="bg1"/>
                </a:solidFill>
                <a:cs typeface="Times New Roman" panose="02020603050405020304" pitchFamily="18" charset="0"/>
              </a:rPr>
              <a:t>рублей</a:t>
            </a:r>
          </a:p>
          <a:p>
            <a:pPr algn="just" eaLnBrk="1" hangingPunct="1">
              <a:buClr>
                <a:schemeClr val="accent3">
                  <a:lumMod val="75000"/>
                </a:schemeClr>
              </a:buClr>
            </a:pPr>
            <a:r>
              <a:rPr lang="ru-RU" altLang="ru-RU" sz="2800" dirty="0" smtClean="0">
                <a:solidFill>
                  <a:schemeClr val="bg1"/>
                </a:solidFill>
              </a:rPr>
              <a:t>физическое </a:t>
            </a:r>
            <a:r>
              <a:rPr lang="ru-RU" altLang="ru-RU" sz="2800" dirty="0">
                <a:solidFill>
                  <a:schemeClr val="bg1"/>
                </a:solidFill>
              </a:rPr>
              <a:t>лицо осуществляет строительство ИЖС</a:t>
            </a:r>
          </a:p>
          <a:p>
            <a:pPr algn="just" eaLnBrk="1" hangingPunct="1">
              <a:buClr>
                <a:schemeClr val="accent3">
                  <a:lumMod val="75000"/>
                </a:schemeClr>
              </a:buClr>
            </a:pPr>
            <a:r>
              <a:rPr lang="ru-RU" altLang="ru-RU" sz="2800" dirty="0" smtClean="0">
                <a:solidFill>
                  <a:schemeClr val="bg1"/>
                </a:solidFill>
              </a:rPr>
              <a:t>выполняются </a:t>
            </a:r>
            <a:r>
              <a:rPr lang="ru-RU" altLang="ru-RU" sz="2800" dirty="0">
                <a:solidFill>
                  <a:schemeClr val="bg1"/>
                </a:solidFill>
              </a:rPr>
              <a:t>работ на объектах, не являющихся ОКС</a:t>
            </a:r>
          </a:p>
          <a:p>
            <a:pPr algn="just" eaLnBrk="1" hangingPunct="1">
              <a:buClr>
                <a:schemeClr val="accent3">
                  <a:lumMod val="75000"/>
                </a:schemeClr>
              </a:buClr>
            </a:pPr>
            <a:r>
              <a:rPr lang="ru-RU" altLang="ru-RU" sz="2800" dirty="0">
                <a:solidFill>
                  <a:schemeClr val="bg1"/>
                </a:solidFill>
              </a:rPr>
              <a:t>для отдельных категорий юридических лиц </a:t>
            </a:r>
            <a:endParaRPr lang="ru-RU" altLang="ru-RU" sz="2800" dirty="0" smtClean="0">
              <a:solidFill>
                <a:schemeClr val="bg1"/>
              </a:solidFill>
            </a:endParaRPr>
          </a:p>
          <a:p>
            <a:pPr algn="just" eaLnBrk="1" hangingPunct="1">
              <a:buClr>
                <a:schemeClr val="accent3">
                  <a:lumMod val="75000"/>
                </a:schemeClr>
              </a:buClr>
              <a:buNone/>
            </a:pPr>
            <a:r>
              <a:rPr lang="ru-RU" altLang="ru-RU" sz="2800" dirty="0" smtClean="0">
                <a:solidFill>
                  <a:schemeClr val="bg1"/>
                </a:solidFill>
              </a:rPr>
              <a:t>(</a:t>
            </a:r>
            <a:r>
              <a:rPr lang="ru-RU" altLang="ru-RU" sz="2800" dirty="0">
                <a:solidFill>
                  <a:schemeClr val="bg1"/>
                </a:solidFill>
              </a:rPr>
              <a:t>созданными публичными образованиями)</a:t>
            </a: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8AD9412F-77E5-4AA6-A16A-6E6ADDF6C3F9}" type="slidenum">
              <a:rPr lang="ru-RU" altLang="ru-RU">
                <a:solidFill>
                  <a:schemeClr val="bg1"/>
                </a:solidFill>
              </a:rPr>
              <a:pPr/>
              <a:t>15</a:t>
            </a:fld>
            <a:endParaRPr lang="ru-RU" altLang="ru-RU" dirty="0">
              <a:solidFill>
                <a:schemeClr val="bg1"/>
              </a:solidFill>
            </a:endParaRPr>
          </a:p>
        </p:txBody>
      </p:sp>
      <p:pic>
        <p:nvPicPr>
          <p:cNvPr id="9218" name="Picture 2" descr="C:\Users\Коля\Pictures\construction_project_plan_building_architect_design_develop-79_icon-icons.com_6023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42805" y="5140325"/>
            <a:ext cx="1534795" cy="15347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638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sz="half" idx="1"/>
          </p:nvPr>
        </p:nvSpPr>
        <p:spPr>
          <a:xfrm>
            <a:off x="197708" y="1227438"/>
            <a:ext cx="5761767" cy="5190825"/>
          </a:xfrm>
        </p:spPr>
        <p:txBody>
          <a:bodyPr rtlCol="0">
            <a:noAutofit/>
          </a:bodyPr>
          <a:lstStyle/>
          <a:p>
            <a:pPr marL="0" indent="0" defTabSz="442913">
              <a:spcAft>
                <a:spcPts val="0"/>
              </a:spcAft>
              <a:buNone/>
              <a:defRPr/>
            </a:pPr>
            <a:r>
              <a:rPr lang="ru-RU" sz="3200" b="1" dirty="0" smtClean="0">
                <a:solidFill>
                  <a:srgbClr val="663300"/>
                </a:solidFill>
              </a:rPr>
              <a:t>Договоры строительного подряда:</a:t>
            </a:r>
          </a:p>
          <a:p>
            <a:pPr marL="0" indent="0" defTabSz="442913">
              <a:spcAft>
                <a:spcPts val="0"/>
              </a:spcAft>
              <a:buNone/>
              <a:defRPr/>
            </a:pPr>
            <a:r>
              <a:rPr lang="ru-RU" sz="3200" b="1" dirty="0" smtClean="0">
                <a:solidFill>
                  <a:srgbClr val="663300"/>
                </a:solidFill>
              </a:rPr>
              <a:t>1. </a:t>
            </a:r>
            <a:r>
              <a:rPr lang="ru-RU" sz="3200" dirty="0" smtClean="0">
                <a:solidFill>
                  <a:srgbClr val="002060"/>
                </a:solidFill>
              </a:rPr>
              <a:t>заключены </a:t>
            </a:r>
            <a:r>
              <a:rPr lang="ru-RU" sz="3200" dirty="0">
                <a:solidFill>
                  <a:srgbClr val="002060"/>
                </a:solidFill>
              </a:rPr>
              <a:t>с определенными видами заказчиков:</a:t>
            </a:r>
          </a:p>
          <a:p>
            <a:pPr>
              <a:spcAft>
                <a:spcPts val="0"/>
              </a:spcAft>
              <a:buClr>
                <a:srgbClr val="FF0000"/>
              </a:buClr>
              <a:buFont typeface="Wingdings 3" charset="2"/>
              <a:buChar char=""/>
              <a:defRPr/>
            </a:pPr>
            <a:r>
              <a:rPr lang="ru-RU" sz="3200" dirty="0">
                <a:solidFill>
                  <a:srgbClr val="002060"/>
                </a:solidFill>
              </a:rPr>
              <a:t>застройщик</a:t>
            </a:r>
          </a:p>
          <a:p>
            <a:pPr>
              <a:spcAft>
                <a:spcPts val="0"/>
              </a:spcAft>
              <a:buClr>
                <a:srgbClr val="FF0000"/>
              </a:buClr>
              <a:buFont typeface="Wingdings 3" charset="2"/>
              <a:buChar char=""/>
              <a:defRPr/>
            </a:pPr>
            <a:r>
              <a:rPr lang="ru-RU" sz="3200" dirty="0">
                <a:solidFill>
                  <a:srgbClr val="002060"/>
                </a:solidFill>
              </a:rPr>
              <a:t>технический заказчик</a:t>
            </a:r>
          </a:p>
          <a:p>
            <a:pPr>
              <a:spcAft>
                <a:spcPts val="0"/>
              </a:spcAft>
              <a:buClr>
                <a:srgbClr val="FF0000"/>
              </a:buClr>
              <a:buFont typeface="Wingdings 3" charset="2"/>
              <a:buChar char=""/>
              <a:defRPr/>
            </a:pPr>
            <a:r>
              <a:rPr lang="ru-RU" sz="3200" dirty="0">
                <a:solidFill>
                  <a:srgbClr val="002060"/>
                </a:solidFill>
              </a:rPr>
              <a:t>региональный оператор</a:t>
            </a:r>
          </a:p>
          <a:p>
            <a:pPr>
              <a:spcAft>
                <a:spcPts val="0"/>
              </a:spcAft>
              <a:buClr>
                <a:srgbClr val="FF0000"/>
              </a:buClr>
              <a:buFont typeface="Wingdings 3" charset="2"/>
              <a:buChar char=""/>
              <a:defRPr/>
            </a:pPr>
            <a:r>
              <a:rPr lang="ru-RU" sz="3200" dirty="0">
                <a:solidFill>
                  <a:srgbClr val="002060"/>
                </a:solidFill>
              </a:rPr>
              <a:t>лицо, ответственное </a:t>
            </a:r>
            <a:r>
              <a:rPr lang="en-US" sz="3200" dirty="0" smtClean="0">
                <a:solidFill>
                  <a:srgbClr val="002060"/>
                </a:solidFill>
              </a:rPr>
              <a:t/>
            </a:r>
            <a:br>
              <a:rPr lang="en-US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за </a:t>
            </a:r>
            <a:r>
              <a:rPr lang="ru-RU" sz="3200" dirty="0">
                <a:solidFill>
                  <a:srgbClr val="002060"/>
                </a:solidFill>
              </a:rPr>
              <a:t>эксплуатацию здания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959476" y="1227438"/>
            <a:ext cx="5531484" cy="5390850"/>
          </a:xfrm>
        </p:spPr>
        <p:txBody>
          <a:bodyPr rtlCol="0">
            <a:normAutofit/>
          </a:bodyPr>
          <a:lstStyle/>
          <a:p>
            <a:pPr marL="0" indent="0">
              <a:spcAft>
                <a:spcPts val="0"/>
              </a:spcAft>
              <a:buClr>
                <a:srgbClr val="FF0000"/>
              </a:buClr>
              <a:buNone/>
              <a:defRPr/>
            </a:pPr>
            <a:r>
              <a:rPr lang="ru-RU" sz="2800" b="1" dirty="0">
                <a:solidFill>
                  <a:srgbClr val="663300"/>
                </a:solidFill>
              </a:rPr>
              <a:t>2.</a:t>
            </a:r>
            <a:r>
              <a:rPr lang="ru-RU" sz="2800" dirty="0">
                <a:solidFill>
                  <a:srgbClr val="0070C0"/>
                </a:solidFill>
              </a:rPr>
              <a:t>	</a:t>
            </a:r>
            <a:r>
              <a:rPr lang="ru-RU" sz="2800" dirty="0">
                <a:solidFill>
                  <a:srgbClr val="002060"/>
                </a:solidFill>
              </a:rPr>
              <a:t>предметом является:</a:t>
            </a:r>
          </a:p>
          <a:p>
            <a:pPr>
              <a:spcAft>
                <a:spcPts val="0"/>
              </a:spcAft>
              <a:buClr>
                <a:srgbClr val="FF0000"/>
              </a:buClr>
              <a:buFont typeface="Wingdings 3" charset="2"/>
              <a:buChar char=""/>
              <a:defRPr/>
            </a:pPr>
            <a:r>
              <a:rPr lang="ru-RU" sz="2800" dirty="0">
                <a:solidFill>
                  <a:srgbClr val="002060"/>
                </a:solidFill>
              </a:rPr>
              <a:t>выполнение работ по строительству реконструкции, капитальному ремонту ОКС</a:t>
            </a:r>
          </a:p>
          <a:p>
            <a:pPr>
              <a:spcAft>
                <a:spcPts val="0"/>
              </a:spcAft>
              <a:buClr>
                <a:srgbClr val="FF0000"/>
              </a:buClr>
              <a:buFont typeface="Wingdings 3" charset="2"/>
              <a:buChar char=""/>
              <a:defRPr/>
            </a:pPr>
            <a:r>
              <a:rPr lang="ru-RU" sz="2800" dirty="0" smtClean="0">
                <a:solidFill>
                  <a:srgbClr val="002060"/>
                </a:solidFill>
              </a:rPr>
              <a:t>договоры на </a:t>
            </a:r>
            <a:r>
              <a:rPr lang="ru-RU" sz="2800" dirty="0">
                <a:solidFill>
                  <a:srgbClr val="002060"/>
                </a:solidFill>
              </a:rPr>
              <a:t>функции технического заказчика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ru-RU" sz="2800" dirty="0" err="1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dirty="0">
                <a:solidFill>
                  <a:srgbClr val="663300"/>
                </a:solidFill>
              </a:rPr>
              <a:t>3.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Сумма договора более 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            </a:t>
            </a:r>
            <a:r>
              <a:rPr lang="ru-RU" sz="2800" b="1" dirty="0" smtClean="0">
                <a:solidFill>
                  <a:srgbClr val="002060"/>
                </a:solidFill>
              </a:rPr>
              <a:t>3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млн. рублей.</a:t>
            </a:r>
          </a:p>
        </p:txBody>
      </p:sp>
      <p:sp>
        <p:nvSpPr>
          <p:cNvPr id="2765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D62CF71B-385A-4777-A7C0-0245B76D1F09}" type="slidenum">
              <a:rPr lang="ru-RU" altLang="ru-RU">
                <a:solidFill>
                  <a:schemeClr val="bg1"/>
                </a:solidFill>
              </a:rPr>
              <a:pPr/>
              <a:t>16</a:t>
            </a:fld>
            <a:endParaRPr lang="ru-RU" altLang="ru-RU" dirty="0">
              <a:solidFill>
                <a:schemeClr val="bg1"/>
              </a:solidFill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73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b="1" dirty="0" smtClean="0">
                <a:solidFill>
                  <a:srgbClr val="663300"/>
                </a:solidFill>
              </a:rPr>
              <a:t>необходимо </a:t>
            </a:r>
            <a:r>
              <a:rPr lang="ru-RU" altLang="ru-RU" b="1" dirty="0">
                <a:solidFill>
                  <a:srgbClr val="663300"/>
                </a:solidFill>
              </a:rPr>
              <a:t>быть членом </a:t>
            </a:r>
            <a:r>
              <a:rPr lang="ru-RU" altLang="ru-RU" b="1" dirty="0" smtClean="0">
                <a:solidFill>
                  <a:srgbClr val="663300"/>
                </a:solidFill>
              </a:rPr>
              <a:t>СРО </a:t>
            </a:r>
            <a:r>
              <a:rPr lang="ru-RU" altLang="ru-RU" b="1" dirty="0" smtClean="0">
                <a:solidFill>
                  <a:srgbClr val="C00000"/>
                </a:solidFill>
              </a:rPr>
              <a:t>с 01.07.2017</a:t>
            </a:r>
            <a:endParaRPr lang="ru-RU" alt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67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7522757E-B582-4E8C-BCCC-6B46D542E78E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13139" y="736600"/>
            <a:ext cx="113077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ТЕХНИЧЕСКИЙ ЗАКАЗЧИК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- юридическое лицо, которое уполномочено застройщиком и от имени застройщика заключает договоры о выполнении инженерных изысканий, о подготовке проектной документации, о строительстве, реконструкции, капитальном ремонте объектов капитального строительства, подготавливает задания на выполнение указанных видов работ, предоставляет лицам, выполняющим инженерные изыскания и (или) осуществляющим подготовку проектной документации, строительство, реконструкцию, капитальный ремонт объектов капитального строительства, материалы и документы, необходимые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для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выполнения указанных видов работ, утверждает проектную документацию, подписывает документы, необходимые для получения разрешения на ввод объекта капитального строительства в эксплуатацию, осуществляет иные функции, предусмотренные законодательством о градостроительной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деятельности. </a:t>
            </a:r>
          </a:p>
          <a:p>
            <a:pPr algn="just"/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Функции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технического заказчика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могут выполняться только членом соответственно саморегулируемой организации в области инженерных изысканий, архитектурно-строительного проектирования, строительства, реконструкции, капитального ремонта объектов капитального строительства, за исключением случаев, предусмотренных частью 2</a:t>
            </a:r>
            <a:r>
              <a:rPr lang="ru-RU" sz="2000" baseline="30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статьи 47, частью 4</a:t>
            </a:r>
            <a:r>
              <a:rPr lang="ru-RU" sz="2000" baseline="30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статьи 48, частью 2</a:t>
            </a:r>
            <a:r>
              <a:rPr lang="ru-RU" sz="2000" baseline="300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статьи</a:t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52 Градостроительного кодекса Российской Федерации;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23567"/>
            <a:ext cx="12192000" cy="7366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rgbClr val="663300"/>
                </a:solidFill>
              </a:rPr>
              <a:t>Технический заказчик </a:t>
            </a:r>
            <a:r>
              <a:rPr lang="ru-RU" altLang="ru-RU" sz="3200" b="1" dirty="0" smtClean="0">
                <a:solidFill>
                  <a:srgbClr val="C00000"/>
                </a:solidFill>
              </a:rPr>
              <a:t>с 01.07.2017</a:t>
            </a:r>
            <a:endParaRPr lang="ru-RU" alt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96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Коля\Pictures\factory-building-1_icon-icons.com_56729.png"/>
          <p:cNvPicPr>
            <a:picLocks noChangeAspect="1" noChangeArrowheads="1"/>
          </p:cNvPicPr>
          <p:nvPr/>
        </p:nvPicPr>
        <p:blipFill>
          <a:blip r:embed="rId2">
            <a:lum bright="-58000"/>
          </a:blip>
          <a:srcRect/>
          <a:stretch>
            <a:fillRect/>
          </a:stretch>
        </p:blipFill>
        <p:spPr bwMode="auto">
          <a:xfrm>
            <a:off x="8842693" y="5505133"/>
            <a:ext cx="1139507" cy="113950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hardEdge"/>
            <a:bevelB prst="convex"/>
          </a:sp3d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182880"/>
            <a:ext cx="12192000" cy="7366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rgbClr val="663300"/>
                </a:solidFill>
              </a:rPr>
              <a:t>Застройщик, технический заказчик – </a:t>
            </a:r>
          </a:p>
          <a:p>
            <a:pPr algn="ctr"/>
            <a:r>
              <a:rPr lang="ru-RU" altLang="ru-RU" sz="3200" b="1" dirty="0" smtClean="0">
                <a:solidFill>
                  <a:srgbClr val="663300"/>
                </a:solidFill>
              </a:rPr>
              <a:t>определение ответственности</a:t>
            </a:r>
            <a:endParaRPr lang="ru-RU" alt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794802"/>
            <a:ext cx="1130773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300" dirty="0" smtClean="0">
                <a:solidFill>
                  <a:srgbClr val="C00000"/>
                </a:solidFill>
              </a:rPr>
              <a:t>      </a:t>
            </a:r>
            <a:r>
              <a:rPr lang="ru-RU" sz="2300" b="1" dirty="0" smtClean="0">
                <a:solidFill>
                  <a:schemeClr val="accent1">
                    <a:lumMod val="50000"/>
                  </a:schemeClr>
                </a:solidFill>
              </a:rPr>
              <a:t>Мнение МИНСТРОЯ РОССИИ:</a:t>
            </a:r>
          </a:p>
          <a:p>
            <a:pPr algn="just"/>
            <a:r>
              <a:rPr lang="ru-RU" sz="2300" dirty="0" smtClean="0">
                <a:solidFill>
                  <a:schemeClr val="accent1">
                    <a:lumMod val="50000"/>
                  </a:schemeClr>
                </a:solidFill>
              </a:rPr>
              <a:t>    Уровень ответственности застройщика, планирующего в соответствии </a:t>
            </a:r>
            <a:br>
              <a:rPr lang="ru-RU" sz="23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300" dirty="0" smtClean="0">
                <a:solidFill>
                  <a:schemeClr val="accent1">
                    <a:lumMod val="50000"/>
                  </a:schemeClr>
                </a:solidFill>
              </a:rPr>
              <a:t>с частью 3.1 статьи 52 </a:t>
            </a:r>
            <a:r>
              <a:rPr lang="ru-RU" sz="2300" dirty="0" err="1" smtClean="0">
                <a:solidFill>
                  <a:schemeClr val="accent1">
                    <a:lumMod val="50000"/>
                  </a:schemeClr>
                </a:solidFill>
              </a:rPr>
              <a:t>ГрК</a:t>
            </a:r>
            <a:r>
              <a:rPr lang="ru-RU" sz="2300" dirty="0" smtClean="0">
                <a:solidFill>
                  <a:schemeClr val="accent1">
                    <a:lumMod val="50000"/>
                  </a:schemeClr>
                </a:solidFill>
              </a:rPr>
              <a:t> РФ в редакции Федерального закона № 372-ФЗ самостоятельно осуществлять строительство, реконструкцию </a:t>
            </a:r>
            <a:br>
              <a:rPr lang="ru-RU" sz="23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300" dirty="0" smtClean="0">
                <a:solidFill>
                  <a:schemeClr val="accent1">
                    <a:lumMod val="50000"/>
                  </a:schemeClr>
                </a:solidFill>
              </a:rPr>
              <a:t>или капитальный ремонт объектов капитального строительства , должен определяться исходя  из стоимости планируемого к реализации строительства, реконструкции, капитального ремонта объекта капитального строительства , а уровень ответственности юридических лиц и индивидуальных предпринимателей, выполняющих функции технического заказчика, должен определяться исходя из размера обязательств по договорам подряда на выполнение инженерных изысканий , на подготовку проектной документации  или договорам строительного подряда , планируемых к заключению такими лицами </a:t>
            </a:r>
            <a:br>
              <a:rPr lang="ru-RU" sz="23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300" dirty="0" smtClean="0">
                <a:solidFill>
                  <a:schemeClr val="accent1">
                    <a:lumMod val="50000"/>
                  </a:schemeClr>
                </a:solidFill>
              </a:rPr>
              <a:t>от имени застройщика </a:t>
            </a:r>
          </a:p>
          <a:p>
            <a:pPr algn="just"/>
            <a:endParaRPr lang="ru-RU" sz="23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ru-RU" sz="2300" dirty="0" smtClean="0">
                <a:solidFill>
                  <a:schemeClr val="accent1">
                    <a:lumMod val="50000"/>
                  </a:schemeClr>
                </a:solidFill>
              </a:rPr>
              <a:t>  Письмо от 02.11.2016 № 36341-ХМ/02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693420" y="85906"/>
            <a:ext cx="8686800" cy="125253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663300"/>
                </a:solidFill>
              </a:rPr>
              <a:t>Конкурентные способы определения подрядчиков</a:t>
            </a:r>
          </a:p>
        </p:txBody>
      </p:sp>
      <p:sp>
        <p:nvSpPr>
          <p:cNvPr id="32771" name="Объект 5"/>
          <p:cNvSpPr>
            <a:spLocks noGrp="1"/>
          </p:cNvSpPr>
          <p:nvPr>
            <p:ph idx="1"/>
          </p:nvPr>
        </p:nvSpPr>
        <p:spPr>
          <a:xfrm>
            <a:off x="518160" y="1338443"/>
            <a:ext cx="11247120" cy="5291781"/>
          </a:xfrm>
        </p:spPr>
        <p:txBody>
          <a:bodyPr>
            <a:noAutofit/>
          </a:bodyPr>
          <a:lstStyle/>
          <a:p>
            <a:pPr algn="just" eaLnBrk="1" hangingPunct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3200" dirty="0">
                <a:solidFill>
                  <a:srgbClr val="663300"/>
                </a:solidFill>
              </a:rPr>
              <a:t>Федеральный закон №</a:t>
            </a:r>
            <a:r>
              <a:rPr lang="en-US" altLang="ru-RU" sz="3200" dirty="0">
                <a:solidFill>
                  <a:srgbClr val="663300"/>
                </a:solidFill>
              </a:rPr>
              <a:t> 44-</a:t>
            </a:r>
            <a:r>
              <a:rPr lang="ru-RU" altLang="ru-RU" sz="3200" dirty="0">
                <a:solidFill>
                  <a:srgbClr val="663300"/>
                </a:solidFill>
              </a:rPr>
              <a:t>ФЗ «О контрактной системе в сфере закупок товаров, работ, услуг </a:t>
            </a:r>
            <a:r>
              <a:rPr lang="ru-RU" altLang="ru-RU" sz="3200" dirty="0" smtClean="0">
                <a:solidFill>
                  <a:srgbClr val="663300"/>
                </a:solidFill>
              </a:rPr>
              <a:t>для </a:t>
            </a:r>
            <a:r>
              <a:rPr lang="ru-RU" altLang="ru-RU" sz="3200" dirty="0">
                <a:solidFill>
                  <a:srgbClr val="663300"/>
                </a:solidFill>
              </a:rPr>
              <a:t>обеспечения государственных и муниципальных нужд»</a:t>
            </a:r>
          </a:p>
          <a:p>
            <a:pPr algn="just" eaLnBrk="1" hangingPunct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3200" dirty="0">
                <a:solidFill>
                  <a:srgbClr val="663300"/>
                </a:solidFill>
              </a:rPr>
              <a:t>Федеральный закон № 223-ФЗ «О закупках товаров, работ, услуг отдельными видами юридических лиц»</a:t>
            </a:r>
          </a:p>
          <a:p>
            <a:pPr algn="just" eaLnBrk="1" hangingPunct="1"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altLang="ru-RU" sz="3200" dirty="0">
                <a:solidFill>
                  <a:srgbClr val="663300"/>
                </a:solidFill>
              </a:rPr>
              <a:t>Иные случаи, когда в соответствии с законом </a:t>
            </a:r>
            <a:r>
              <a:rPr lang="en-US" altLang="ru-RU" sz="3200" dirty="0" smtClean="0">
                <a:solidFill>
                  <a:srgbClr val="663300"/>
                </a:solidFill>
              </a:rPr>
              <a:t/>
            </a:r>
            <a:br>
              <a:rPr lang="en-US" altLang="ru-RU" sz="3200" dirty="0" smtClean="0">
                <a:solidFill>
                  <a:srgbClr val="663300"/>
                </a:solidFill>
              </a:rPr>
            </a:br>
            <a:r>
              <a:rPr lang="ru-RU" altLang="ru-RU" sz="3200" dirty="0" smtClean="0">
                <a:solidFill>
                  <a:srgbClr val="663300"/>
                </a:solidFill>
              </a:rPr>
              <a:t>для </a:t>
            </a:r>
            <a:r>
              <a:rPr lang="ru-RU" altLang="ru-RU" sz="3200" dirty="0">
                <a:solidFill>
                  <a:srgbClr val="663300"/>
                </a:solidFill>
              </a:rPr>
              <a:t>заключения договоров подряда необходимо проводить конкурентные закупки</a:t>
            </a:r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CB2A60C1-6D7A-4BDF-BB36-6AAD495D4941}" type="slidenum">
              <a:rPr lang="ru-RU" altLang="ru-RU">
                <a:solidFill>
                  <a:schemeClr val="bg1"/>
                </a:solidFill>
              </a:rPr>
              <a:pPr/>
              <a:t>19</a:t>
            </a:fld>
            <a:endParaRPr lang="ru-RU" altLang="ru-RU">
              <a:solidFill>
                <a:schemeClr val="bg1"/>
              </a:solidFill>
            </a:endParaRPr>
          </a:p>
        </p:txBody>
      </p:sp>
      <p:pic>
        <p:nvPicPr>
          <p:cNvPr id="1026" name="Picture 2" descr="C:\Users\Коля\Pictures\Competition_icon-icons.com_5216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55480" y="471488"/>
            <a:ext cx="1911619" cy="8848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510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799" y="3399685"/>
            <a:ext cx="7594817" cy="2482955"/>
          </a:xfrm>
        </p:spPr>
        <p:txBody>
          <a:bodyPr>
            <a:normAutofit fontScale="90000"/>
          </a:bodyPr>
          <a:lstStyle/>
          <a:p>
            <a:r>
              <a:rPr lang="ru-RU" altLang="ru-RU" dirty="0">
                <a:solidFill>
                  <a:schemeClr val="bg2">
                    <a:lumMod val="50000"/>
                  </a:schemeClr>
                </a:solidFill>
              </a:rPr>
              <a:t>До</a:t>
            </a:r>
            <a:r>
              <a:rPr lang="ru-RU" altLang="ru-RU" dirty="0"/>
              <a:t> </a:t>
            </a:r>
            <a:r>
              <a:rPr lang="ru-RU" altLang="ru-RU" b="1" dirty="0">
                <a:solidFill>
                  <a:srgbClr val="C00000"/>
                </a:solidFill>
              </a:rPr>
              <a:t>01.07.2017</a:t>
            </a:r>
            <a:r>
              <a:rPr lang="ru-RU" altLang="ru-RU" dirty="0">
                <a:solidFill>
                  <a:srgbClr val="3D5019"/>
                </a:solidFill>
              </a:rPr>
              <a:t> </a:t>
            </a:r>
            <a:r>
              <a:rPr lang="ru-RU" altLang="ru-RU" dirty="0">
                <a:solidFill>
                  <a:srgbClr val="CC6600"/>
                </a:solidFill>
              </a:rPr>
              <a:t>– </a:t>
            </a:r>
            <a:r>
              <a:rPr lang="ru-RU" altLang="ru-RU" dirty="0" smtClean="0">
                <a:solidFill>
                  <a:srgbClr val="CC6600"/>
                </a:solidFill>
              </a:rPr>
              <a:t/>
            </a:r>
            <a:br>
              <a:rPr lang="ru-RU" altLang="ru-RU" dirty="0" smtClean="0">
                <a:solidFill>
                  <a:srgbClr val="CC6600"/>
                </a:solidFill>
              </a:rPr>
            </a:br>
            <a:r>
              <a:rPr lang="ru-RU" altLang="ru-RU" dirty="0">
                <a:solidFill>
                  <a:schemeClr val="bg2">
                    <a:lumMod val="50000"/>
                  </a:schemeClr>
                </a:solidFill>
              </a:rPr>
              <a:t>определен переходный </a:t>
            </a:r>
            <a:br>
              <a:rPr lang="ru-RU" altLang="ru-RU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altLang="ru-RU" dirty="0">
                <a:solidFill>
                  <a:schemeClr val="bg2">
                    <a:lumMod val="50000"/>
                  </a:schemeClr>
                </a:solidFill>
              </a:rPr>
              <a:t>период для Саморегулируемых организаций </a:t>
            </a:r>
            <a:r>
              <a:rPr lang="ru-RU" altLang="ru-RU" dirty="0" smtClean="0">
                <a:solidFill>
                  <a:schemeClr val="bg2">
                    <a:lumMod val="50000"/>
                  </a:schemeClr>
                </a:solidFill>
              </a:rPr>
              <a:t>в области строительства и их членов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1847" y="1181791"/>
            <a:ext cx="10857471" cy="2129820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2400" dirty="0" smtClean="0">
                <a:solidFill>
                  <a:srgbClr val="663300"/>
                </a:solidFill>
              </a:rPr>
              <a:t>    Федеральный </a:t>
            </a:r>
            <a:r>
              <a:rPr lang="ru-RU" altLang="ru-RU" sz="2400" dirty="0">
                <a:solidFill>
                  <a:srgbClr val="663300"/>
                </a:solidFill>
              </a:rPr>
              <a:t>закон от 03.07.2016 № </a:t>
            </a:r>
            <a:r>
              <a:rPr lang="ru-RU" altLang="ru-RU" sz="2400" dirty="0" smtClean="0">
                <a:solidFill>
                  <a:srgbClr val="663300"/>
                </a:solidFill>
              </a:rPr>
              <a:t>372 - ФЗ внес изменения в:</a:t>
            </a:r>
          </a:p>
          <a:p>
            <a:pPr marL="0" indent="0">
              <a:buNone/>
            </a:pPr>
            <a:r>
              <a:rPr lang="ru-RU" altLang="ru-RU" sz="2400" dirty="0" smtClean="0">
                <a:solidFill>
                  <a:srgbClr val="663300"/>
                </a:solidFill>
              </a:rPr>
              <a:t>    - Градостроительный кодекс Российской Федерации</a:t>
            </a:r>
          </a:p>
          <a:p>
            <a:pPr marL="273050" indent="-273050">
              <a:buNone/>
            </a:pPr>
            <a:r>
              <a:rPr lang="ru-RU" altLang="ru-RU" sz="2400" dirty="0" smtClean="0">
                <a:solidFill>
                  <a:srgbClr val="663300"/>
                </a:solidFill>
              </a:rPr>
              <a:t>    - Федеральный </a:t>
            </a:r>
            <a:r>
              <a:rPr lang="ru-RU" altLang="ru-RU" sz="2400" dirty="0">
                <a:solidFill>
                  <a:srgbClr val="663300"/>
                </a:solidFill>
              </a:rPr>
              <a:t>закон от </a:t>
            </a:r>
            <a:r>
              <a:rPr lang="ru-RU" altLang="ru-RU" sz="2400" dirty="0" smtClean="0">
                <a:solidFill>
                  <a:srgbClr val="663300"/>
                </a:solidFill>
              </a:rPr>
              <a:t>29.12.2004 </a:t>
            </a:r>
            <a:r>
              <a:rPr lang="ru-RU" altLang="ru-RU" sz="2400" dirty="0">
                <a:solidFill>
                  <a:srgbClr val="663300"/>
                </a:solidFill>
              </a:rPr>
              <a:t>№ </a:t>
            </a:r>
            <a:r>
              <a:rPr lang="ru-RU" altLang="ru-RU" sz="2400" dirty="0" smtClean="0">
                <a:solidFill>
                  <a:srgbClr val="663300"/>
                </a:solidFill>
              </a:rPr>
              <a:t>191 – ФЗ «О введении в действие Градостроительного кодекса Российской Федерации»</a:t>
            </a:r>
            <a:endParaRPr lang="ru-RU" altLang="ru-RU" sz="2400" dirty="0">
              <a:solidFill>
                <a:srgbClr val="6633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7522757E-B582-4E8C-BCCC-6B46D542E78E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07990" y="271849"/>
            <a:ext cx="8188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3600" b="1" dirty="0" smtClean="0">
                <a:solidFill>
                  <a:srgbClr val="663300"/>
                </a:solidFill>
              </a:rPr>
              <a:t>Изменение законодательства</a:t>
            </a:r>
            <a:endParaRPr lang="ru-RU" sz="3600" b="1" dirty="0">
              <a:solidFill>
                <a:srgbClr val="663300"/>
              </a:solidFill>
            </a:endParaRPr>
          </a:p>
        </p:txBody>
      </p:sp>
      <p:pic>
        <p:nvPicPr>
          <p:cNvPr id="4098" name="Picture 2" descr="C:\Users\Коля\Pictures\builder-27_icon-icons.com_6036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9843" y="5115242"/>
            <a:ext cx="1534795" cy="1534795"/>
          </a:xfrm>
          <a:prstGeom prst="rect">
            <a:avLst/>
          </a:prstGeom>
          <a:noFill/>
        </p:spPr>
      </p:pic>
      <p:pic>
        <p:nvPicPr>
          <p:cNvPr id="2051" name="Picture 3" descr="C:\Users\Коля\Pictures\organizer_icon-icons.com_5917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96400" y="3258065"/>
            <a:ext cx="1575074" cy="15750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5628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0" y="198121"/>
            <a:ext cx="12192000" cy="868680"/>
          </a:xfrm>
        </p:spPr>
        <p:txBody>
          <a:bodyPr/>
          <a:lstStyle/>
          <a:p>
            <a:pPr algn="ctr" eaLnBrk="1" hangingPunct="1"/>
            <a:r>
              <a:rPr lang="ru-RU" altLang="ru-RU" b="1" dirty="0">
                <a:solidFill>
                  <a:srgbClr val="663300"/>
                </a:solidFill>
              </a:rPr>
              <a:t>Контроль участников конкурентных закупок</a:t>
            </a:r>
          </a:p>
        </p:txBody>
      </p:sp>
      <p:sp>
        <p:nvSpPr>
          <p:cNvPr id="34819" name="Объект 9"/>
          <p:cNvSpPr>
            <a:spLocks noGrp="1"/>
          </p:cNvSpPr>
          <p:nvPr>
            <p:ph idx="1"/>
          </p:nvPr>
        </p:nvSpPr>
        <p:spPr>
          <a:xfrm>
            <a:off x="198120" y="1298283"/>
            <a:ext cx="11780520" cy="5148237"/>
          </a:xfrm>
        </p:spPr>
        <p:txBody>
          <a:bodyPr>
            <a:noAutofit/>
          </a:bodyPr>
          <a:lstStyle/>
          <a:p>
            <a:pPr algn="just" eaLnBrk="1" hangingPunct="1">
              <a:buNone/>
            </a:pPr>
            <a:r>
              <a:rPr lang="ru-RU" altLang="ru-RU" sz="3200" dirty="0" smtClean="0">
                <a:solidFill>
                  <a:srgbClr val="3D5019"/>
                </a:solidFill>
              </a:rPr>
              <a:t>	</a:t>
            </a:r>
            <a:r>
              <a:rPr lang="ru-RU" altLang="ru-RU" sz="3200" b="1" cap="all" dirty="0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С </a:t>
            </a:r>
            <a:r>
              <a:rPr lang="ru-RU" altLang="ru-RU" sz="3200" b="1" cap="all" dirty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01.07.2017</a:t>
            </a:r>
            <a:r>
              <a:rPr lang="ru-RU" altLang="ru-RU" sz="3200" dirty="0">
                <a:solidFill>
                  <a:srgbClr val="3D5019"/>
                </a:solidFill>
              </a:rPr>
              <a:t> </a:t>
            </a:r>
            <a:r>
              <a:rPr lang="ru-RU" altLang="ru-RU" sz="3200" dirty="0"/>
              <a:t>– СРО осуществляет контроль, в том </a:t>
            </a:r>
            <a:r>
              <a:rPr lang="ru-RU" altLang="ru-RU" sz="3200" dirty="0" smtClean="0"/>
              <a:t>числе </a:t>
            </a:r>
            <a:r>
              <a:rPr lang="ru-RU" altLang="ru-RU" sz="3200" dirty="0"/>
              <a:t>за исполнением членами обязательств по заключенным в течение отчетного года </a:t>
            </a:r>
            <a:r>
              <a:rPr lang="ru-RU" altLang="ru-RU" sz="3200" dirty="0" smtClean="0"/>
              <a:t>Контрактам</a:t>
            </a:r>
          </a:p>
          <a:p>
            <a:pPr algn="just" eaLnBrk="1" hangingPunct="1">
              <a:buNone/>
            </a:pPr>
            <a:endParaRPr lang="en-US" altLang="ru-RU" sz="1050" dirty="0" smtClean="0"/>
          </a:p>
          <a:p>
            <a:pPr algn="ctr" eaLnBrk="1" hangingPunct="1">
              <a:buNone/>
            </a:pPr>
            <a:r>
              <a:rPr lang="ru-RU" altLang="ru-RU" sz="3000" b="1" dirty="0" smtClean="0">
                <a:solidFill>
                  <a:schemeClr val="accent1">
                    <a:lumMod val="75000"/>
                  </a:schemeClr>
                </a:solidFill>
              </a:rPr>
              <a:t>КОНТРОЛЬ ПРОВОДИТСЯ В ФОРМЕ ПРОВЕРКИ, ПРОВОДИМОЙ НЕ РЕЖЕ ЧЕМ ОДИН РАЗ В ГОД</a:t>
            </a:r>
          </a:p>
          <a:p>
            <a:pPr algn="just" eaLnBrk="1" hangingPunct="1">
              <a:buNone/>
            </a:pPr>
            <a:endParaRPr lang="ru-RU" altLang="ru-RU" sz="1050" b="1" dirty="0"/>
          </a:p>
          <a:p>
            <a:pPr algn="just" eaLnBrk="1" hangingPunct="1">
              <a:buNone/>
            </a:pPr>
            <a:r>
              <a:rPr lang="ru-RU" altLang="ru-RU" sz="3200" b="1" cap="all" dirty="0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до </a:t>
            </a:r>
            <a:r>
              <a:rPr lang="ru-RU" altLang="ru-RU" sz="3200" b="1" cap="all" dirty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1 марта </a:t>
            </a:r>
            <a:r>
              <a:rPr lang="ru-RU" altLang="ru-RU" sz="3200" dirty="0" smtClean="0"/>
              <a:t>– члены СРО в обязательном порядке направляют отчет </a:t>
            </a:r>
            <a:r>
              <a:rPr lang="ru-RU" altLang="ru-RU" sz="3200" dirty="0"/>
              <a:t>о заключенных Контрактах </a:t>
            </a:r>
            <a:r>
              <a:rPr lang="ru-RU" altLang="ru-RU" sz="3200" dirty="0" smtClean="0"/>
              <a:t/>
            </a:r>
            <a:br>
              <a:rPr lang="ru-RU" altLang="ru-RU" sz="3200" dirty="0" smtClean="0"/>
            </a:br>
            <a:r>
              <a:rPr lang="ru-RU" altLang="ru-RU" sz="3200" dirty="0" smtClean="0"/>
              <a:t>за </a:t>
            </a:r>
            <a:r>
              <a:rPr lang="ru-RU" altLang="ru-RU" sz="3200" dirty="0"/>
              <a:t>предшествующий </a:t>
            </a:r>
            <a:r>
              <a:rPr lang="ru-RU" altLang="ru-RU" sz="3200" dirty="0" smtClean="0"/>
              <a:t>год</a:t>
            </a:r>
            <a:endParaRPr lang="ru-RU" altLang="ru-RU" sz="3200" dirty="0"/>
          </a:p>
          <a:p>
            <a:pPr algn="just" eaLnBrk="1" hangingPunct="1">
              <a:buNone/>
            </a:pPr>
            <a:r>
              <a:rPr lang="ru-RU" altLang="ru-RU" sz="2800" dirty="0" smtClean="0"/>
              <a:t>	</a:t>
            </a:r>
            <a:endParaRPr lang="ru-RU" altLang="ru-RU" sz="2800" b="1" cap="all" dirty="0">
              <a:ln w="3175" cmpd="sng">
                <a:noFill/>
              </a:ln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D578C2F7-9F93-427F-8354-18FA430A2388}" type="slidenum">
              <a:rPr lang="ru-RU" altLang="ru-RU">
                <a:solidFill>
                  <a:schemeClr val="bg1"/>
                </a:solidFill>
              </a:rPr>
              <a:pPr/>
              <a:t>20</a:t>
            </a:fld>
            <a:endParaRPr lang="ru-RU" alt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808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381000"/>
            <a:ext cx="12192000" cy="8686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6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Контроль участников конкурентных закупок</a:t>
            </a:r>
            <a:endParaRPr kumimoji="0" lang="ru-RU" altLang="ru-RU" sz="3600" b="1" i="0" u="none" strike="noStrike" kern="1200" cap="all" spc="0" normalizeH="0" baseline="0" noProof="0" dirty="0">
              <a:ln w="3175" cmpd="sng">
                <a:noFill/>
              </a:ln>
              <a:solidFill>
                <a:srgbClr val="66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Объект 9"/>
          <p:cNvSpPr txBox="1">
            <a:spLocks/>
          </p:cNvSpPr>
          <p:nvPr/>
        </p:nvSpPr>
        <p:spPr>
          <a:xfrm>
            <a:off x="213360" y="1390993"/>
            <a:ext cx="11765280" cy="5467007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ru-RU" alt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D501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alt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</a:t>
            </a:r>
            <a:r>
              <a:rPr kumimoji="0" lang="ru-RU" alt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Обязательства,</a:t>
            </a:r>
            <a:r>
              <a:rPr kumimoji="0" lang="ru-RU" alt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признанные сторонами по каждому из заключенных Контрактов, исполненными на основании акта приемки результатов работ, уменьшают совокупный размер обязательств по заключенным Контрактам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ru-RU" altLang="ru-RU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kumimoji="0" lang="ru-RU" alt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   </a:t>
            </a:r>
            <a:r>
              <a:rPr kumimoji="0" lang="ru-RU" alt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 превышении совокупного размера</a:t>
            </a:r>
            <a:r>
              <a:rPr kumimoji="0" lang="ru-RU" alt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D926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br>
              <a:rPr kumimoji="0" lang="ru-RU" altLang="ru-RU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D926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altLang="ru-RU" sz="3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доплата в КФ ОДО до соответствующего уровня ответственности на основании</a:t>
            </a:r>
            <a:r>
              <a:rPr kumimoji="0" lang="ru-RU" altLang="ru-RU" sz="3000" b="1" i="0" u="none" strike="noStrike" kern="1200" cap="all" spc="0" normalizeH="0" noProof="0" dirty="0" smtClean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altLang="ru-RU" sz="3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уведомления,</a:t>
            </a:r>
            <a:r>
              <a:rPr kumimoji="0" lang="ru-RU" altLang="ru-RU" sz="3000" b="1" i="0" u="none" strike="noStrike" kern="1200" cap="all" spc="0" normalizeH="0" noProof="0" dirty="0" smtClean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altLang="ru-RU" sz="3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направляемого </a:t>
            </a:r>
            <a:r>
              <a:rPr kumimoji="0" lang="ru-RU" altLang="ru-RU" sz="3000" b="1" i="0" u="none" strike="noStrike" kern="1200" cap="all" spc="0" normalizeH="0" baseline="0" noProof="0" dirty="0" err="1" smtClean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сро</a:t>
            </a:r>
            <a:r>
              <a:rPr kumimoji="0" lang="ru-RU" altLang="ru-RU" sz="30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по</a:t>
            </a:r>
            <a:r>
              <a:rPr kumimoji="0" lang="ru-RU" altLang="ru-RU" sz="3000" b="1" i="0" u="none" strike="noStrike" kern="1200" cap="all" spc="0" normalizeH="0" noProof="0" dirty="0" smtClean="0">
                <a:ln w="3175" cmpd="sng"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правилам устанавливаемым </a:t>
            </a:r>
            <a:r>
              <a:rPr lang="ru-RU" altLang="ru-RU" sz="3000" b="1" cap="all" dirty="0" err="1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минстроем</a:t>
            </a:r>
            <a:r>
              <a:rPr lang="ru-RU" altLang="ru-RU" sz="3000" b="1" cap="all" dirty="0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altLang="ru-RU" sz="3000" b="1" cap="all" dirty="0" err="1" smtClean="0">
                <a:ln w="3175" cmpd="sng">
                  <a:noFill/>
                </a:ln>
                <a:solidFill>
                  <a:srgbClr val="C00000"/>
                </a:solidFill>
                <a:latin typeface="+mj-lt"/>
                <a:ea typeface="+mj-ea"/>
                <a:cs typeface="+mj-cs"/>
              </a:rPr>
              <a:t>россии</a:t>
            </a:r>
            <a:endParaRPr kumimoji="0" lang="ru-RU" altLang="ru-RU" sz="3000" b="1" i="0" u="none" strike="noStrike" kern="1200" cap="all" spc="0" normalizeH="0" baseline="0" noProof="0" dirty="0">
              <a:ln w="3175" cmpd="sng"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411426" y="251779"/>
            <a:ext cx="5688632" cy="100811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Требования к членам саморегулируемых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организаций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 c 01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07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2017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67543" y="1572748"/>
            <a:ext cx="4703805" cy="258532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zh-CN" i="1" dirty="0" smtClean="0">
                <a:latin typeface="Times New Roman" pitchFamily="18" charset="0"/>
                <a:ea typeface="DengXian" charset="-122"/>
                <a:cs typeface="Times New Roman" pitchFamily="18" charset="0"/>
              </a:rPr>
              <a:t>   Требования </a:t>
            </a:r>
            <a:r>
              <a:rPr lang="ru-RU" altLang="zh-CN" i="1" dirty="0">
                <a:latin typeface="Times New Roman" pitchFamily="18" charset="0"/>
                <a:ea typeface="DengXian" charset="-122"/>
                <a:cs typeface="Times New Roman" pitchFamily="18" charset="0"/>
              </a:rPr>
              <a:t>к руководителю члена СРО – юридического лица:</a:t>
            </a:r>
            <a:endParaRPr lang="ru-RU" altLang="zh-CN" i="1" dirty="0">
              <a:latin typeface="Times New Roman" pitchFamily="18" charset="0"/>
              <a:cs typeface="Times New Roman" pitchFamily="18" charset="0"/>
            </a:endParaRPr>
          </a:p>
          <a:p>
            <a:pPr marL="354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dirty="0">
                <a:latin typeface="Times New Roman" pitchFamily="18" charset="0"/>
                <a:ea typeface="DengXian" charset="-122"/>
                <a:cs typeface="Times New Roman" pitchFamily="18" charset="0"/>
              </a:rPr>
              <a:t>- высшее образование соответствующего профиля</a:t>
            </a:r>
            <a:endParaRPr lang="ru-RU" altLang="zh-CN" dirty="0">
              <a:latin typeface="Times New Roman" pitchFamily="18" charset="0"/>
              <a:cs typeface="Times New Roman" pitchFamily="18" charset="0"/>
            </a:endParaRPr>
          </a:p>
          <a:p>
            <a:pPr marL="354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dirty="0">
                <a:latin typeface="Times New Roman" pitchFamily="18" charset="0"/>
                <a:ea typeface="DengXian" charset="-122"/>
                <a:cs typeface="Times New Roman" pitchFamily="18" charset="0"/>
              </a:rPr>
              <a:t>- стаж работы не менее 5 лет</a:t>
            </a:r>
            <a:endParaRPr lang="ru-RU" altLang="zh-CN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i="1" dirty="0">
                <a:latin typeface="Times New Roman" pitchFamily="18" charset="0"/>
                <a:ea typeface="DengXian" charset="-122"/>
                <a:cs typeface="Times New Roman" pitchFamily="18" charset="0"/>
              </a:rPr>
              <a:t>Требование к ИП – члену СРО:</a:t>
            </a:r>
            <a:endParaRPr lang="ru-RU" altLang="zh-CN" i="1" dirty="0">
              <a:latin typeface="Times New Roman" pitchFamily="18" charset="0"/>
              <a:cs typeface="Times New Roman" pitchFamily="18" charset="0"/>
            </a:endParaRPr>
          </a:p>
          <a:p>
            <a:pPr marL="354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dirty="0">
                <a:latin typeface="Times New Roman" pitchFamily="18" charset="0"/>
                <a:ea typeface="DengXian" charset="-122"/>
                <a:cs typeface="Times New Roman" pitchFamily="18" charset="0"/>
              </a:rPr>
              <a:t>- высшее образование соответствующего профиля</a:t>
            </a:r>
            <a:endParaRPr lang="ru-RU" altLang="zh-CN" dirty="0">
              <a:latin typeface="Times New Roman" pitchFamily="18" charset="0"/>
              <a:cs typeface="Times New Roman" pitchFamily="18" charset="0"/>
            </a:endParaRPr>
          </a:p>
          <a:p>
            <a:pPr marL="354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dirty="0">
                <a:latin typeface="Times New Roman" pitchFamily="18" charset="0"/>
                <a:ea typeface="DengXian" charset="-122"/>
                <a:cs typeface="Times New Roman" pitchFamily="18" charset="0"/>
              </a:rPr>
              <a:t>- стаж работы не менее 5 лет</a:t>
            </a:r>
            <a:endParaRPr lang="ru-RU" altLang="zh-C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420497" y="1560731"/>
            <a:ext cx="5741773" cy="258532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zh-CN" i="1" dirty="0" smtClean="0">
                <a:latin typeface="Times New Roman" pitchFamily="18" charset="0"/>
                <a:ea typeface="DengXian" charset="-122"/>
                <a:cs typeface="Times New Roman" pitchFamily="18" charset="0"/>
              </a:rPr>
              <a:t>   Требования </a:t>
            </a:r>
            <a:r>
              <a:rPr lang="ru-RU" altLang="zh-CN" i="1" dirty="0">
                <a:latin typeface="Times New Roman" pitchFamily="18" charset="0"/>
                <a:ea typeface="DengXian" charset="-122"/>
                <a:cs typeface="Times New Roman" pitchFamily="18" charset="0"/>
              </a:rPr>
              <a:t>к наличию и количеству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специалистов индивидуального предпринимателя или юридического лица, трудовая функция которых включает организацию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строительства*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altLang="zh-CN" dirty="0">
              <a:latin typeface="Times New Roman" pitchFamily="18" charset="0"/>
              <a:ea typeface="DengXian" charset="-122"/>
              <a:cs typeface="Times New Roman" pitchFamily="18" charset="0"/>
            </a:endParaRPr>
          </a:p>
          <a:p>
            <a:pPr marL="3540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dirty="0">
                <a:latin typeface="Times New Roman" pitchFamily="18" charset="0"/>
                <a:ea typeface="DengXian" charset="-122"/>
                <a:cs typeface="Times New Roman" pitchFamily="18" charset="0"/>
              </a:rPr>
              <a:t>- не менее 2-х по основному месту работы, </a:t>
            </a:r>
            <a:r>
              <a:rPr lang="ru-RU" dirty="0">
                <a:latin typeface="Times New Roman" pitchFamily="18" charset="0"/>
                <a:ea typeface="DengXian" charset="-122"/>
                <a:cs typeface="Times New Roman" pitchFamily="18" charset="0"/>
              </a:rPr>
              <a:t>сведения о которых включены в </a:t>
            </a:r>
            <a:r>
              <a:rPr lang="ru-RU" dirty="0" smtClean="0">
                <a:latin typeface="Times New Roman" pitchFamily="18" charset="0"/>
                <a:ea typeface="DengXian" charset="-122"/>
                <a:cs typeface="Times New Roman" pitchFamily="18" charset="0"/>
              </a:rPr>
              <a:t>национальный реестр </a:t>
            </a:r>
            <a:r>
              <a:rPr lang="ru-RU" dirty="0">
                <a:latin typeface="Times New Roman" pitchFamily="18" charset="0"/>
                <a:ea typeface="DengXian" charset="-122"/>
                <a:cs typeface="Times New Roman" pitchFamily="18" charset="0"/>
              </a:rPr>
              <a:t>специалистов, </a:t>
            </a:r>
            <a:r>
              <a:rPr lang="ru-RU" dirty="0" smtClean="0">
                <a:latin typeface="Times New Roman" pitchFamily="18" charset="0"/>
                <a:ea typeface="DengXian" charset="-122"/>
                <a:cs typeface="Times New Roman" pitchFamily="18" charset="0"/>
              </a:rPr>
              <a:t>предусмотренный </a:t>
            </a:r>
            <a:r>
              <a:rPr lang="ru-RU" dirty="0">
                <a:latin typeface="Times New Roman" pitchFamily="18" charset="0"/>
                <a:ea typeface="DengXian" charset="-122"/>
                <a:cs typeface="Times New Roman" pitchFamily="18" charset="0"/>
              </a:rPr>
              <a:t>статьей </a:t>
            </a:r>
            <a:r>
              <a:rPr lang="ru-RU" dirty="0" smtClean="0">
                <a:latin typeface="Times New Roman" pitchFamily="18" charset="0"/>
                <a:ea typeface="DengXian" charset="-122"/>
                <a:cs typeface="Times New Roman" pitchFamily="18" charset="0"/>
              </a:rPr>
              <a:t>55</a:t>
            </a:r>
            <a:r>
              <a:rPr lang="ru-RU" baseline="30000" dirty="0" smtClean="0">
                <a:latin typeface="Times New Roman" pitchFamily="18" charset="0"/>
                <a:ea typeface="DengXian" charset="-122"/>
                <a:cs typeface="Times New Roman" pitchFamily="18" charset="0"/>
              </a:rPr>
              <a:t>5-1</a:t>
            </a:r>
            <a:r>
              <a:rPr lang="ru-RU" dirty="0" smtClean="0">
                <a:latin typeface="Times New Roman" pitchFamily="18" charset="0"/>
                <a:ea typeface="DengXian" charset="-122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ea typeface="DengXian" charset="-122"/>
                <a:cs typeface="Times New Roman" pitchFamily="18" charset="0"/>
              </a:rPr>
              <a:t>ГрК</a:t>
            </a:r>
            <a:r>
              <a:rPr lang="ru-RU" dirty="0" smtClean="0">
                <a:latin typeface="Times New Roman" pitchFamily="18" charset="0"/>
                <a:ea typeface="DengXian" charset="-122"/>
                <a:cs typeface="Times New Roman" pitchFamily="18" charset="0"/>
              </a:rPr>
              <a:t> РФ</a:t>
            </a:r>
            <a:endParaRPr lang="ru-RU" altLang="zh-CN" dirty="0">
              <a:latin typeface="Times New Roman" pitchFamily="18" charset="0"/>
              <a:ea typeface="DengXian" charset="-122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2" y="4331451"/>
            <a:ext cx="10694727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* Специалисты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организации строительства – специалисты, трудовая функция которых включает организацию выполнения организацию строительства на объектах капитального строительства в должности главного инженера строительной организации, сведения о которых включены в национальный реестр специалистов</a:t>
            </a:r>
          </a:p>
        </p:txBody>
      </p:sp>
      <p:sp>
        <p:nvSpPr>
          <p:cNvPr id="6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7522757E-B582-4E8C-BCCC-6B46D542E78E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3" y="5361514"/>
            <a:ext cx="10694727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Требования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членам саморегулируемой организации, выполняющим инженерные изыскания, осуществляющим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строительство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реконструкцию, капитальный ремонт особо опасных, технически сложных и уникальных объектов, дифференцированные с учетом технической сложности и потенциальной опасности таких объектов, устанавливаются во внутренних документах саморегулируемой организации и не могут быть ниже минимально установленных Правительством Российской Федерации.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6517" y="27056"/>
            <a:ext cx="1325753" cy="132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0277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оля\Pictures\building_icon-icons.com_7028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9478" y="5359718"/>
            <a:ext cx="1239202" cy="1239202"/>
          </a:xfrm>
          <a:prstGeom prst="rect">
            <a:avLst/>
          </a:prstGeom>
          <a:noFill/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2757E-B582-4E8C-BCCC-6B46D542E78E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198120"/>
            <a:ext cx="121920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6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Государственный</a:t>
            </a:r>
            <a:r>
              <a:rPr kumimoji="0" lang="ru-RU" altLang="ru-RU" sz="3600" b="1" i="0" u="none" strike="noStrike" kern="1200" cap="all" spc="0" normalizeH="0" noProof="0" dirty="0" smtClean="0">
                <a:ln w="3175" cmpd="sng"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altLang="ru-RU" sz="3600" b="1" i="0" u="none" strike="noStrike" kern="1200" cap="all" spc="0" normalizeH="0" baseline="0" noProof="0" dirty="0" smtClean="0">
                <a:ln w="3175" cmpd="sng"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СТРОИТЕЛЬНЫЙ</a:t>
            </a:r>
            <a:r>
              <a:rPr kumimoji="0" lang="ru-RU" altLang="ru-RU" sz="3600" b="1" i="0" u="none" strike="noStrike" kern="1200" cap="all" spc="0" normalizeH="0" noProof="0" dirty="0" smtClean="0">
                <a:ln w="3175" cmpd="sng"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НАДЗОР </a:t>
            </a:r>
            <a:endParaRPr kumimoji="0" lang="ru-RU" altLang="ru-RU" sz="3600" b="1" i="0" u="none" strike="noStrike" kern="1200" cap="all" spc="0" normalizeH="0" baseline="0" noProof="0" dirty="0">
              <a:ln w="3175" cmpd="sng">
                <a:noFill/>
              </a:ln>
              <a:solidFill>
                <a:srgbClr val="66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2000" y="944880"/>
            <a:ext cx="9906000" cy="114300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alt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Необходимо установить следующие обязанности при осуществлении государственного строительного надзора:</a:t>
            </a:r>
            <a:endParaRPr lang="ru-RU" altLang="ru-RU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8640" y="2377440"/>
            <a:ext cx="3017520" cy="3261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Проверка наличия членства в СРО у строительной компании находящейся на объекте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66760" y="2331720"/>
            <a:ext cx="3017520" cy="3261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Нахождение в обязательном порядке на строительной площадке лица (лиц), которые внесены в реестр специалистов по организации строительства.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11040" y="2377440"/>
            <a:ext cx="3017520" cy="3261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Подтверждение организации строительства лицом (лицами), которые внесены в реестр специалистов по организации строительства</a:t>
            </a:r>
            <a:endParaRPr lang="ru-RU" sz="2000" dirty="0"/>
          </a:p>
        </p:txBody>
      </p:sp>
      <p:pic>
        <p:nvPicPr>
          <p:cNvPr id="1028" name="Picture 4" descr="C:\Users\Коля\Pictures\crane_icon-icons.com_6332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0045" y="5927725"/>
            <a:ext cx="671195" cy="671195"/>
          </a:xfrm>
          <a:prstGeom prst="rect">
            <a:avLst/>
          </a:prstGeom>
          <a:noFill/>
        </p:spPr>
      </p:pic>
      <p:pic>
        <p:nvPicPr>
          <p:cNvPr id="1029" name="Picture 5" descr="C:\Users\Коля\Pictures\worker_icon-icons.com_55029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6325" y="5399405"/>
            <a:ext cx="1214755" cy="12147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 вправо 14"/>
          <p:cNvSpPr/>
          <p:nvPr/>
        </p:nvSpPr>
        <p:spPr>
          <a:xfrm rot="3627104" flipV="1">
            <a:off x="5989716" y="4058242"/>
            <a:ext cx="576064" cy="648072"/>
          </a:xfrm>
          <a:prstGeom prst="rightArrow">
            <a:avLst>
              <a:gd name="adj1" fmla="val 80235"/>
              <a:gd name="adj2" fmla="val 3577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079368" y="274320"/>
            <a:ext cx="7056784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Юридическое лицо или индивидуальный предприниматель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033994" y="4535329"/>
            <a:ext cx="3312368" cy="2016224"/>
          </a:xfrm>
          <a:prstGeom prst="ellips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Подает в Единый федеральный реестр сведений о фактах деятельности юридических лиц</a:t>
            </a: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5009948" y="2724703"/>
            <a:ext cx="2448272" cy="122413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Вступление в члены СРО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126926" y="1173104"/>
            <a:ext cx="2880320" cy="864096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Не </a:t>
            </a:r>
            <a:r>
              <a:rPr lang="ru-RU" dirty="0" smtClean="0">
                <a:solidFill>
                  <a:schemeClr val="tx1"/>
                </a:solidFill>
              </a:rPr>
              <a:t>представлены сведения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931091" y="6117490"/>
            <a:ext cx="1142245" cy="669925"/>
          </a:xfrm>
        </p:spPr>
        <p:txBody>
          <a:bodyPr/>
          <a:lstStyle/>
          <a:p>
            <a:fld id="{65AF9F10-DBFA-4E0D-99D2-8F7225132AB8}" type="slidenum">
              <a:rPr lang="ru-RU" altLang="ru-RU" smtClean="0">
                <a:solidFill>
                  <a:schemeClr val="bg1"/>
                </a:solidFill>
                <a:latin typeface="Century Schoolbook" pitchFamily="18" charset="0"/>
              </a:rPr>
              <a:pPr/>
              <a:t>24</a:t>
            </a:fld>
            <a:endParaRPr lang="ru-RU" altLang="ru-RU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19" name="Блок-схема: процесс 18"/>
          <p:cNvSpPr/>
          <p:nvPr/>
        </p:nvSpPr>
        <p:spPr>
          <a:xfrm>
            <a:off x="7795632" y="2724703"/>
            <a:ext cx="2448272" cy="122413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Прекращение членства в СРО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5009948" y="1005845"/>
            <a:ext cx="5256584" cy="1539647"/>
          </a:xfrm>
          <a:prstGeom prst="downArrow">
            <a:avLst>
              <a:gd name="adj1" fmla="val 100000"/>
              <a:gd name="adj2" fmla="val 3760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 обязательном порядке с 01.10.2016</a:t>
            </a:r>
          </a:p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членстве в саморегулируемой организации,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течение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3-х рабочих дней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5938" y="5124090"/>
            <a:ext cx="1538822" cy="1323238"/>
          </a:xfrm>
          <a:prstGeom prst="rect">
            <a:avLst/>
          </a:prstGeom>
        </p:spPr>
      </p:pic>
      <p:sp>
        <p:nvSpPr>
          <p:cNvPr id="21" name="Блок-схема: процесс 20"/>
          <p:cNvSpPr/>
          <p:nvPr/>
        </p:nvSpPr>
        <p:spPr>
          <a:xfrm>
            <a:off x="126926" y="2831248"/>
            <a:ext cx="2880320" cy="3886373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72000" bIns="36000" rtlCol="0" anchor="ctr"/>
          <a:lstStyle/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штраф на должностных лиц в размере от пяти тысяч до десяти тысяч рублей</a:t>
            </a:r>
          </a:p>
          <a:p>
            <a:pPr marL="285750" indent="-285750">
              <a:buFontTx/>
              <a:buChar char="-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овторно (или недостоверные сведения)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штраф на должностных лиц в размере от десяти тысяч до пятидесяти тысяч рублей или дисквалификация на срок от одного года до трех лет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Стрелка вправо 21"/>
          <p:cNvSpPr/>
          <p:nvPr/>
        </p:nvSpPr>
        <p:spPr>
          <a:xfrm rot="5400000" flipV="1">
            <a:off x="1279054" y="2165320"/>
            <a:ext cx="576064" cy="648072"/>
          </a:xfrm>
          <a:prstGeom prst="rightArrow">
            <a:avLst>
              <a:gd name="adj1" fmla="val 80235"/>
              <a:gd name="adj2" fmla="val 3577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3445118" y="1121554"/>
            <a:ext cx="1020278" cy="99767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3676000" y="1506830"/>
            <a:ext cx="558514" cy="22712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09806" y="285373"/>
            <a:ext cx="304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663300"/>
                </a:solidFill>
              </a:rPr>
              <a:t>ВНИМАНИЕ !</a:t>
            </a:r>
            <a:endParaRPr lang="ru-RU" sz="3600" b="1" dirty="0">
              <a:solidFill>
                <a:srgbClr val="663300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7586049" flipV="1">
            <a:off x="8786478" y="4035102"/>
            <a:ext cx="576064" cy="648072"/>
          </a:xfrm>
          <a:prstGeom prst="rightArrow">
            <a:avLst>
              <a:gd name="adj1" fmla="val 80235"/>
              <a:gd name="adj2" fmla="val 3577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47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693774"/>
            <a:ext cx="12249665" cy="3930869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663300"/>
                </a:solidFill>
              </a:rPr>
              <a:t>Ассоциация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663300"/>
                </a:solidFill>
              </a:rPr>
              <a:t>«</a:t>
            </a:r>
            <a:r>
              <a:rPr lang="ru-RU" sz="3200" dirty="0">
                <a:solidFill>
                  <a:srgbClr val="663300"/>
                </a:solidFill>
              </a:rPr>
              <a:t>Национальное объединение </a:t>
            </a:r>
            <a:r>
              <a:rPr lang="ru-RU" sz="3200" dirty="0" smtClean="0">
                <a:solidFill>
                  <a:srgbClr val="663300"/>
                </a:solidFill>
              </a:rPr>
              <a:t>строителей»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663300"/>
                </a:solidFill>
              </a:rPr>
              <a:t>Малая Грузинская, дом 3,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663300"/>
                </a:solidFill>
              </a:rPr>
              <a:t>г</a:t>
            </a:r>
            <a:r>
              <a:rPr lang="ru-RU" sz="3200" dirty="0" smtClean="0">
                <a:solidFill>
                  <a:srgbClr val="663300"/>
                </a:solidFill>
              </a:rPr>
              <a:t>. Москва,123242</a:t>
            </a:r>
          </a:p>
          <a:p>
            <a:pPr algn="ctr"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Контакты: тел/факс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+7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(495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987-31-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50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Aft>
                <a:spcPts val="0"/>
              </a:spcAft>
              <a:tabLst>
                <a:tab pos="0" algn="l"/>
                <a:tab pos="806450" algn="l"/>
              </a:tabLst>
              <a:defRPr/>
            </a:pP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эл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. почта </a:t>
            </a:r>
            <a:r>
              <a:rPr lang="en-US" sz="3200" b="1" u="sng" dirty="0" smtClean="0">
                <a:solidFill>
                  <a:schemeClr val="accent1">
                    <a:lumMod val="75000"/>
                  </a:schemeClr>
                </a:solidFill>
              </a:rPr>
              <a:t>info@nostroy.ru</a:t>
            </a:r>
            <a:r>
              <a:rPr lang="ru-RU" sz="3200" dirty="0" smtClean="0">
                <a:solidFill>
                  <a:srgbClr val="663300"/>
                </a:solidFill>
              </a:rPr>
              <a:t> </a:t>
            </a:r>
            <a:endParaRPr lang="ru-RU" sz="3200" dirty="0">
              <a:solidFill>
                <a:srgbClr val="663300"/>
              </a:solidFill>
            </a:endParaRPr>
          </a:p>
        </p:txBody>
      </p:sp>
      <p:pic>
        <p:nvPicPr>
          <p:cNvPr id="6" name="Picture 2" descr="\\server1\doc\_Пресс-служба\Лого\Правленный_обновленный\Монтажная область 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272"/>
          <a:stretch/>
        </p:blipFill>
        <p:spPr bwMode="auto">
          <a:xfrm>
            <a:off x="4634100" y="242033"/>
            <a:ext cx="2923800" cy="203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636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13360"/>
            <a:ext cx="12117858" cy="9077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>
                <a:solidFill>
                  <a:schemeClr val="bg1"/>
                </a:solidFill>
              </a:rPr>
              <a:t>Ключевые этапы реорганизации системы саморегулирования в строительстве</a:t>
            </a:r>
          </a:p>
        </p:txBody>
      </p:sp>
      <p:graphicFrame>
        <p:nvGraphicFramePr>
          <p:cNvPr id="5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7364134"/>
              </p:ext>
            </p:extLst>
          </p:nvPr>
        </p:nvGraphicFramePr>
        <p:xfrm>
          <a:off x="1005016" y="1357055"/>
          <a:ext cx="9877168" cy="4769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39655" y="1211269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b="1" i="1" dirty="0">
                <a:solidFill>
                  <a:srgbClr val="663300"/>
                </a:solidFill>
              </a:rPr>
              <a:t>до 1 ноября 2016 года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30079" y="1211673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до 1 декабря 2016 года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83135" y="1211269"/>
            <a:ext cx="2693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до 1 марта 2017 года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88438" y="5825066"/>
            <a:ext cx="251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до 1 июля 2017 года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6976649" y="5308159"/>
            <a:ext cx="2240280" cy="14846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08909" y="5825066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до 1 </a:t>
            </a:r>
            <a:r>
              <a:rPr lang="ru-RU" b="1" dirty="0" smtClean="0">
                <a:solidFill>
                  <a:srgbClr val="FF0000"/>
                </a:solidFill>
              </a:rPr>
              <a:t>сентября </a:t>
            </a:r>
            <a:r>
              <a:rPr lang="ru-RU" b="1" dirty="0">
                <a:solidFill>
                  <a:srgbClr val="FF0000"/>
                </a:solidFill>
              </a:rPr>
              <a:t>2017 года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11511" y="6211669"/>
            <a:ext cx="2719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lvl="0">
              <a:defRPr sz="1200">
                <a:solidFill>
                  <a:srgbClr val="FF0000"/>
                </a:solidFill>
              </a:defRPr>
            </a:lvl1pPr>
          </a:lstStyle>
          <a:p>
            <a:pPr algn="r"/>
            <a:r>
              <a:rPr lang="ru-RU" dirty="0">
                <a:solidFill>
                  <a:schemeClr val="bg1"/>
                </a:solidFill>
              </a:rPr>
              <a:t>С 1 июля 2017 года действия свидетельств о допуске прекращается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51478" y="5842337"/>
            <a:ext cx="2111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с 1 октября 2017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692410" y="3345959"/>
            <a:ext cx="0" cy="782796"/>
          </a:xfrm>
          <a:prstGeom prst="line">
            <a:avLst/>
          </a:prstGeom>
          <a:ln w="38100">
            <a:solidFill>
              <a:srgbClr val="663300"/>
            </a:solidFill>
            <a:prstDash val="solid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827343" y="3329856"/>
            <a:ext cx="29803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1200" dirty="0">
                <a:solidFill>
                  <a:schemeClr val="bg1"/>
                </a:solidFill>
              </a:rPr>
              <a:t>В случае невнесения средств </a:t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ru-RU" sz="1200" dirty="0" err="1">
                <a:solidFill>
                  <a:schemeClr val="bg1"/>
                </a:solidFill>
              </a:rPr>
              <a:t>компфонда</a:t>
            </a:r>
            <a:r>
              <a:rPr lang="ru-RU" sz="1200" dirty="0">
                <a:solidFill>
                  <a:schemeClr val="bg1"/>
                </a:solidFill>
              </a:rPr>
              <a:t> на счета банков, </a:t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ru-RU" sz="1200" dirty="0">
                <a:solidFill>
                  <a:schemeClr val="bg1"/>
                </a:solidFill>
              </a:rPr>
              <a:t>требования к которым определены </a:t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ru-RU" sz="1200" dirty="0">
                <a:solidFill>
                  <a:schemeClr val="bg1"/>
                </a:solidFill>
              </a:rPr>
              <a:t>Правительством РФ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59429" y="3444671"/>
            <a:ext cx="4032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dirty="0">
                <a:solidFill>
                  <a:schemeClr val="bg1"/>
                </a:solidFill>
              </a:rPr>
              <a:t>При желании перейти в другую СРО членство прекращается с даты, указанной в уведомлении, </a:t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ru-RU" sz="1200" dirty="0">
                <a:solidFill>
                  <a:schemeClr val="bg1"/>
                </a:solidFill>
              </a:rPr>
              <a:t>но не позднее 1 июля 2017 </a:t>
            </a:r>
            <a:r>
              <a:rPr lang="ru-RU" sz="1200" dirty="0" smtClean="0">
                <a:solidFill>
                  <a:schemeClr val="bg1"/>
                </a:solidFill>
              </a:rPr>
              <a:t>года</a:t>
            </a:r>
            <a:endParaRPr lang="ru-RU" sz="1200" dirty="0">
              <a:solidFill>
                <a:schemeClr val="bg1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5737860" y="3726179"/>
            <a:ext cx="868682" cy="3"/>
          </a:xfrm>
          <a:prstGeom prst="line">
            <a:avLst/>
          </a:prstGeom>
          <a:ln w="38100">
            <a:solidFill>
              <a:srgbClr val="663300"/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16200000">
            <a:off x="-535041" y="4417755"/>
            <a:ext cx="2955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200" dirty="0">
                <a:solidFill>
                  <a:schemeClr val="bg1"/>
                </a:solidFill>
              </a:rPr>
              <a:t>Получить деньги от СРО можно </a:t>
            </a:r>
            <a:br>
              <a:rPr lang="ru-RU" sz="1200" dirty="0">
                <a:solidFill>
                  <a:schemeClr val="bg1"/>
                </a:solidFill>
              </a:rPr>
            </a:br>
            <a:r>
              <a:rPr lang="ru-RU" sz="1200" dirty="0">
                <a:solidFill>
                  <a:schemeClr val="bg1"/>
                </a:solidFill>
              </a:rPr>
              <a:t>в течение года после 1 июля 2021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65AF9F10-DBFA-4E0D-99D2-8F7225132AB8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7171" name="Picture 3" descr="C:\Users\Коля\Pictures\time_icon-icons.com_58124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1116" y="394001"/>
            <a:ext cx="761176" cy="761176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8528898" y="6204890"/>
            <a:ext cx="3474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dirty="0" smtClean="0">
                <a:solidFill>
                  <a:schemeClr val="bg1"/>
                </a:solidFill>
              </a:rPr>
              <a:t>* Подача СРО в </a:t>
            </a:r>
            <a:r>
              <a:rPr lang="ru-RU" sz="1200" dirty="0" err="1" smtClean="0">
                <a:solidFill>
                  <a:schemeClr val="bg1"/>
                </a:solidFill>
              </a:rPr>
              <a:t>Ростехнадзор</a:t>
            </a:r>
            <a:r>
              <a:rPr lang="ru-RU" sz="1200" dirty="0" smtClean="0">
                <a:solidFill>
                  <a:schemeClr val="bg1"/>
                </a:solidFill>
              </a:rPr>
              <a:t> документов для подтверждения статуса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115330" y="143991"/>
            <a:ext cx="11582400" cy="125571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4400" b="1" dirty="0">
                <a:solidFill>
                  <a:srgbClr val="663300"/>
                </a:solidFill>
              </a:rPr>
              <a:t>Основные даты </a:t>
            </a:r>
            <a:r>
              <a:rPr lang="ru-RU" altLang="ru-RU" sz="4400" b="1" dirty="0" smtClean="0">
                <a:solidFill>
                  <a:srgbClr val="663300"/>
                </a:solidFill>
              </a:rPr>
              <a:t>для </a:t>
            </a:r>
            <a:r>
              <a:rPr lang="ru-RU" altLang="ru-RU" sz="4400" b="1" dirty="0">
                <a:solidFill>
                  <a:srgbClr val="663300"/>
                </a:solidFill>
              </a:rPr>
              <a:t>членов СРО</a:t>
            </a:r>
          </a:p>
        </p:txBody>
      </p:sp>
      <p:sp>
        <p:nvSpPr>
          <p:cNvPr id="41987" name="Объект 2"/>
          <p:cNvSpPr>
            <a:spLocks noGrp="1"/>
          </p:cNvSpPr>
          <p:nvPr>
            <p:ph idx="1"/>
          </p:nvPr>
        </p:nvSpPr>
        <p:spPr>
          <a:xfrm>
            <a:off x="1004039" y="1375626"/>
            <a:ext cx="8777691" cy="5198804"/>
          </a:xfrm>
        </p:spPr>
        <p:txBody>
          <a:bodyPr anchor="ctr">
            <a:normAutofit fontScale="92500" lnSpcReduction="20000"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ru-RU" altLang="ru-RU" sz="3300" dirty="0">
                <a:solidFill>
                  <a:srgbClr val="663300"/>
                </a:solidFill>
              </a:rPr>
              <a:t>До </a:t>
            </a:r>
            <a:r>
              <a:rPr lang="ru-RU" altLang="ru-RU" sz="3300" b="1" dirty="0">
                <a:solidFill>
                  <a:srgbClr val="C00000"/>
                </a:solidFill>
              </a:rPr>
              <a:t>01.12.2016</a:t>
            </a:r>
            <a:r>
              <a:rPr lang="ru-RU" altLang="ru-RU" sz="3300" dirty="0">
                <a:solidFill>
                  <a:srgbClr val="663300"/>
                </a:solidFill>
              </a:rPr>
              <a:t> уведомить СРО </a:t>
            </a:r>
            <a:r>
              <a:rPr lang="ru-RU" altLang="ru-RU" sz="3300" dirty="0" smtClean="0">
                <a:solidFill>
                  <a:srgbClr val="663300"/>
                </a:solidFill>
              </a:rPr>
              <a:t/>
            </a:r>
            <a:br>
              <a:rPr lang="ru-RU" altLang="ru-RU" sz="3300" dirty="0" smtClean="0">
                <a:solidFill>
                  <a:srgbClr val="663300"/>
                </a:solidFill>
              </a:rPr>
            </a:br>
            <a:r>
              <a:rPr lang="ru-RU" altLang="ru-RU" sz="3300" dirty="0" smtClean="0">
                <a:solidFill>
                  <a:srgbClr val="663300"/>
                </a:solidFill>
              </a:rPr>
              <a:t>о </a:t>
            </a:r>
            <a:r>
              <a:rPr lang="ru-RU" altLang="ru-RU" sz="3300" dirty="0">
                <a:solidFill>
                  <a:srgbClr val="663300"/>
                </a:solidFill>
              </a:rPr>
              <a:t>намерении остаться, перейти или выйти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ru-RU" altLang="ru-RU" sz="3300" dirty="0" smtClean="0">
                <a:solidFill>
                  <a:srgbClr val="663300"/>
                </a:solidFill>
              </a:rPr>
              <a:t>До </a:t>
            </a:r>
            <a:r>
              <a:rPr lang="ru-RU" altLang="ru-RU" sz="3300" b="1" dirty="0" smtClean="0">
                <a:solidFill>
                  <a:srgbClr val="C00000"/>
                </a:solidFill>
              </a:rPr>
              <a:t>01.07.2017</a:t>
            </a:r>
            <a:r>
              <a:rPr lang="ru-RU" altLang="ru-RU" sz="3300" b="1" dirty="0" smtClean="0">
                <a:solidFill>
                  <a:schemeClr val="tx1"/>
                </a:solidFill>
              </a:rPr>
              <a:t> </a:t>
            </a:r>
            <a:r>
              <a:rPr lang="ru-RU" altLang="ru-RU" sz="3400" dirty="0">
                <a:solidFill>
                  <a:srgbClr val="663300"/>
                </a:solidFill>
              </a:rPr>
              <a:t>определиться и </a:t>
            </a:r>
            <a:r>
              <a:rPr lang="ru-RU" altLang="ru-RU" sz="3300" dirty="0" smtClean="0">
                <a:solidFill>
                  <a:srgbClr val="663300"/>
                </a:solidFill>
              </a:rPr>
              <a:t>подать </a:t>
            </a:r>
            <a:r>
              <a:rPr lang="ru-RU" altLang="ru-RU" sz="3300" dirty="0">
                <a:solidFill>
                  <a:srgbClr val="663300"/>
                </a:solidFill>
              </a:rPr>
              <a:t>заявление </a:t>
            </a:r>
            <a:r>
              <a:rPr lang="ru-RU" altLang="ru-RU" sz="3300" dirty="0" smtClean="0">
                <a:solidFill>
                  <a:srgbClr val="663300"/>
                </a:solidFill>
              </a:rPr>
              <a:t>в СРО о размере взносов </a:t>
            </a:r>
            <a:br>
              <a:rPr lang="ru-RU" altLang="ru-RU" sz="3300" dirty="0" smtClean="0">
                <a:solidFill>
                  <a:srgbClr val="663300"/>
                </a:solidFill>
              </a:rPr>
            </a:br>
            <a:r>
              <a:rPr lang="ru-RU" altLang="ru-RU" sz="3300" dirty="0" smtClean="0">
                <a:solidFill>
                  <a:srgbClr val="663300"/>
                </a:solidFill>
              </a:rPr>
              <a:t>в компенсационный фонд (фонды), </a:t>
            </a:r>
            <a:br>
              <a:rPr lang="ru-RU" altLang="ru-RU" sz="3300" dirty="0" smtClean="0">
                <a:solidFill>
                  <a:srgbClr val="663300"/>
                </a:solidFill>
              </a:rPr>
            </a:br>
            <a:r>
              <a:rPr lang="ru-RU" altLang="ru-RU" sz="3300" dirty="0" smtClean="0">
                <a:solidFill>
                  <a:srgbClr val="663300"/>
                </a:solidFill>
              </a:rPr>
              <a:t>в соответствии с </a:t>
            </a:r>
            <a:r>
              <a:rPr lang="ru-RU" altLang="ru-RU" sz="3600" dirty="0">
                <a:solidFill>
                  <a:srgbClr val="663300"/>
                </a:solidFill>
              </a:rPr>
              <a:t>ст. 55</a:t>
            </a:r>
            <a:r>
              <a:rPr lang="ru-RU" altLang="ru-RU" sz="3600" baseline="30000" dirty="0">
                <a:solidFill>
                  <a:srgbClr val="663300"/>
                </a:solidFill>
              </a:rPr>
              <a:t>16</a:t>
            </a:r>
            <a:r>
              <a:rPr lang="ru-RU" altLang="ru-RU" sz="3600" dirty="0">
                <a:solidFill>
                  <a:srgbClr val="663300"/>
                </a:solidFill>
              </a:rPr>
              <a:t> </a:t>
            </a:r>
            <a:r>
              <a:rPr lang="ru-RU" altLang="ru-RU" sz="3600" dirty="0" err="1">
                <a:solidFill>
                  <a:srgbClr val="663300"/>
                </a:solidFill>
              </a:rPr>
              <a:t>ГрК</a:t>
            </a:r>
            <a:r>
              <a:rPr lang="ru-RU" altLang="ru-RU" sz="3600" dirty="0">
                <a:solidFill>
                  <a:srgbClr val="663300"/>
                </a:solidFill>
              </a:rPr>
              <a:t> </a:t>
            </a:r>
            <a:r>
              <a:rPr lang="ru-RU" altLang="ru-RU" sz="3600" dirty="0" smtClean="0">
                <a:solidFill>
                  <a:srgbClr val="663300"/>
                </a:solidFill>
              </a:rPr>
              <a:t>РФ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ru-RU" altLang="ru-RU" sz="3300" dirty="0" smtClean="0">
                <a:solidFill>
                  <a:srgbClr val="663300"/>
                </a:solidFill>
              </a:rPr>
              <a:t>До </a:t>
            </a:r>
            <a:r>
              <a:rPr lang="ru-RU" altLang="ru-RU" sz="3300" b="1" dirty="0" smtClean="0">
                <a:solidFill>
                  <a:srgbClr val="C00000"/>
                </a:solidFill>
              </a:rPr>
              <a:t>01.09.2017</a:t>
            </a:r>
            <a:r>
              <a:rPr lang="ru-RU" altLang="ru-RU" sz="3300" dirty="0" smtClean="0">
                <a:solidFill>
                  <a:srgbClr val="663300"/>
                </a:solidFill>
              </a:rPr>
              <a:t> подать заявление на возврат средств КФ в «прежнюю» СРО </a:t>
            </a:r>
            <a:br>
              <a:rPr lang="ru-RU" altLang="ru-RU" sz="3300" dirty="0" smtClean="0">
                <a:solidFill>
                  <a:srgbClr val="663300"/>
                </a:solidFill>
              </a:rPr>
            </a:br>
            <a:r>
              <a:rPr lang="ru-RU" altLang="ru-RU" sz="3300" dirty="0" smtClean="0">
                <a:solidFill>
                  <a:srgbClr val="663300"/>
                </a:solidFill>
              </a:rPr>
              <a:t>(для перешедших в региональную СРО)</a:t>
            </a:r>
            <a:endParaRPr lang="ru-RU" altLang="ru-RU" sz="3300" dirty="0">
              <a:solidFill>
                <a:srgbClr val="663300"/>
              </a:solidFill>
            </a:endParaRPr>
          </a:p>
          <a:p>
            <a:pPr marL="0" indent="0" algn="just">
              <a:spcBef>
                <a:spcPts val="1800"/>
              </a:spcBef>
              <a:buNone/>
            </a:pPr>
            <a:r>
              <a:rPr lang="ru-RU" altLang="ru-RU" sz="3300" dirty="0" smtClean="0">
                <a:solidFill>
                  <a:srgbClr val="663300"/>
                </a:solidFill>
              </a:rPr>
              <a:t>В </a:t>
            </a:r>
            <a:r>
              <a:rPr lang="ru-RU" altLang="ru-RU" sz="3300" dirty="0">
                <a:solidFill>
                  <a:srgbClr val="C00000"/>
                </a:solidFill>
              </a:rPr>
              <a:t>2021</a:t>
            </a:r>
            <a:r>
              <a:rPr lang="ru-RU" altLang="ru-RU" sz="3300" dirty="0">
                <a:solidFill>
                  <a:srgbClr val="663300"/>
                </a:solidFill>
              </a:rPr>
              <a:t> году подать заявление на возврат средств </a:t>
            </a:r>
            <a:r>
              <a:rPr lang="ru-RU" altLang="ru-RU" sz="3300" dirty="0" smtClean="0">
                <a:solidFill>
                  <a:srgbClr val="663300"/>
                </a:solidFill>
              </a:rPr>
              <a:t>КФ </a:t>
            </a:r>
            <a:r>
              <a:rPr lang="ru-RU" altLang="ru-RU" sz="3300" dirty="0">
                <a:solidFill>
                  <a:srgbClr val="663300"/>
                </a:solidFill>
              </a:rPr>
              <a:t>(для </a:t>
            </a:r>
            <a:r>
              <a:rPr lang="ru-RU" altLang="ru-RU" sz="3300" dirty="0" smtClean="0">
                <a:solidFill>
                  <a:srgbClr val="663300"/>
                </a:solidFill>
              </a:rPr>
              <a:t>вышедших и «молчунов»)</a:t>
            </a:r>
            <a:endParaRPr lang="ru-RU" altLang="ru-RU" dirty="0" smtClean="0">
              <a:solidFill>
                <a:srgbClr val="663300"/>
              </a:solidFill>
            </a:endParaRPr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63087473-ABE5-4A45-8949-28F8140BD4AB}" type="slidenum">
              <a:rPr lang="ru-RU" altLang="ru-RU">
                <a:solidFill>
                  <a:schemeClr val="bg1"/>
                </a:solidFill>
              </a:rPr>
              <a:pPr/>
              <a:t>4</a:t>
            </a:fld>
            <a:endParaRPr lang="ru-RU" altLang="ru-RU" dirty="0">
              <a:solidFill>
                <a:schemeClr val="bg1"/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293526" y="2932070"/>
            <a:ext cx="457200" cy="762000"/>
          </a:xfrm>
          <a:prstGeom prst="chevron">
            <a:avLst>
              <a:gd name="adj" fmla="val 626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074" name="Picture 2" descr="C:\Users\Коля\Pictures\notes_icon-icons.com_5917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28957" y="4629202"/>
            <a:ext cx="1391920" cy="1391920"/>
          </a:xfrm>
          <a:prstGeom prst="rect">
            <a:avLst/>
          </a:prstGeom>
          <a:noFill/>
        </p:spPr>
      </p:pic>
      <p:sp>
        <p:nvSpPr>
          <p:cNvPr id="12" name="Нашивка 11"/>
          <p:cNvSpPr/>
          <p:nvPr/>
        </p:nvSpPr>
        <p:spPr>
          <a:xfrm>
            <a:off x="293526" y="1501140"/>
            <a:ext cx="457200" cy="762000"/>
          </a:xfrm>
          <a:prstGeom prst="chevron">
            <a:avLst>
              <a:gd name="adj" fmla="val 626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293526" y="4563162"/>
            <a:ext cx="457200" cy="762000"/>
          </a:xfrm>
          <a:prstGeom prst="chevron">
            <a:avLst>
              <a:gd name="adj" fmla="val 626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Нашивка 13"/>
          <p:cNvSpPr/>
          <p:nvPr/>
        </p:nvSpPr>
        <p:spPr>
          <a:xfrm>
            <a:off x="276260" y="5812430"/>
            <a:ext cx="457200" cy="762000"/>
          </a:xfrm>
          <a:prstGeom prst="chevron">
            <a:avLst>
              <a:gd name="adj" fmla="val 626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04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6531" y="714436"/>
            <a:ext cx="4195673" cy="2457921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663300"/>
                </a:solidFill>
              </a:rPr>
              <a:t>1.</a:t>
            </a:r>
            <a:r>
              <a:rPr lang="ru-RU" sz="2000" dirty="0" smtClean="0">
                <a:solidFill>
                  <a:srgbClr val="66330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Действует </a:t>
            </a:r>
            <a:r>
              <a:rPr lang="ru-RU" altLang="ru-RU" sz="2000" dirty="0">
                <a:solidFill>
                  <a:srgbClr val="002060"/>
                </a:solidFill>
              </a:rPr>
              <a:t>свидетельство о допуске на выполнение видов строительных работ в соответствии с Приказом № 624 </a:t>
            </a:r>
            <a:r>
              <a:rPr lang="ru-RU" altLang="ru-RU" sz="2000" dirty="0" err="1">
                <a:solidFill>
                  <a:srgbClr val="002060"/>
                </a:solidFill>
              </a:rPr>
              <a:t>Минрегиона</a:t>
            </a:r>
            <a:r>
              <a:rPr lang="ru-RU" altLang="ru-RU" dirty="0">
                <a:solidFill>
                  <a:srgbClr val="002060"/>
                </a:solidFill>
              </a:rPr>
              <a:t/>
            </a:r>
            <a:br>
              <a:rPr lang="ru-RU" alt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69" y="1"/>
            <a:ext cx="5943601" cy="16965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sz="2800" b="1" dirty="0" smtClean="0">
                <a:solidFill>
                  <a:schemeClr val="bg2">
                    <a:lumMod val="75000"/>
                  </a:schemeClr>
                </a:solidFill>
              </a:rPr>
              <a:t>	Правовое положение членов СРО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до 01 июля 2017 года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3182" y="1570175"/>
            <a:ext cx="7039942" cy="4915172"/>
          </a:xfrm>
        </p:spPr>
        <p:txBody>
          <a:bodyPr>
            <a:noAutofit/>
          </a:bodyPr>
          <a:lstStyle/>
          <a:p>
            <a:r>
              <a:rPr lang="ru-RU" sz="1750" b="1" dirty="0" smtClean="0"/>
              <a:t>ВСЕМ ЧЛЕНАМ СРО НЕОБХОДИМО: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1750" dirty="0" smtClean="0"/>
              <a:t>Определить необходимость своего участия в системе саморегулирования в строительстве после 01 июля 2017 года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1750" dirty="0" smtClean="0"/>
              <a:t>Направить уведомление в СРО</a:t>
            </a:r>
            <a:r>
              <a:rPr lang="ru-RU" sz="1750" dirty="0"/>
              <a:t> </a:t>
            </a:r>
            <a:r>
              <a:rPr lang="ru-RU" sz="1750" dirty="0" smtClean="0"/>
              <a:t>о своем решении до </a:t>
            </a:r>
            <a:r>
              <a:rPr lang="en-US" sz="1750" dirty="0" smtClean="0"/>
              <a:t/>
            </a:r>
            <a:br>
              <a:rPr lang="en-US" sz="1750" dirty="0" smtClean="0"/>
            </a:br>
            <a:r>
              <a:rPr lang="ru-RU" sz="1750" dirty="0" smtClean="0"/>
              <a:t>01 декабря 2016 года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1750" dirty="0" smtClean="0"/>
              <a:t>Осуществить переход в саморегулируемую организацию своего субъекта Российской Федерации до 01 июля 2017 года, при необходимости</a:t>
            </a:r>
            <a:r>
              <a:rPr lang="en-US" sz="1750" dirty="0" smtClean="0"/>
              <a:t> (</a:t>
            </a:r>
            <a:r>
              <a:rPr lang="ru-RU" sz="1750" dirty="0" smtClean="0"/>
              <a:t>только для СРО в области строительства)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1750" dirty="0" smtClean="0"/>
              <a:t>Определить необходимость своего участия </a:t>
            </a:r>
            <a:r>
              <a:rPr lang="ru-RU" sz="1750" dirty="0"/>
              <a:t>после </a:t>
            </a:r>
            <a:r>
              <a:rPr lang="en-US" sz="1750" dirty="0" smtClean="0"/>
              <a:t/>
            </a:r>
            <a:br>
              <a:rPr lang="en-US" sz="1750" dirty="0" smtClean="0"/>
            </a:br>
            <a:r>
              <a:rPr lang="ru-RU" sz="1750" dirty="0" smtClean="0"/>
              <a:t>01 </a:t>
            </a:r>
            <a:r>
              <a:rPr lang="ru-RU" sz="1750" dirty="0"/>
              <a:t>июля 2017 </a:t>
            </a:r>
            <a:r>
              <a:rPr lang="ru-RU" sz="1750" dirty="0" smtClean="0"/>
              <a:t>года в системе формирования компенсационного фонда обеспечения договорных обязательств </a:t>
            </a:r>
          </a:p>
          <a:p>
            <a:pPr marL="285750" indent="-285750" algn="just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1750" dirty="0" smtClean="0"/>
              <a:t>При необходимости дополнить размер взноса (взносов) </a:t>
            </a:r>
            <a:br>
              <a:rPr lang="ru-RU" sz="1750" dirty="0" smtClean="0"/>
            </a:br>
            <a:r>
              <a:rPr lang="ru-RU" sz="1750" dirty="0" smtClean="0"/>
              <a:t>в компенсационный фонд (фонды) саморегулируемой организации (не позднее </a:t>
            </a:r>
            <a:r>
              <a:rPr lang="en-US" sz="1750" dirty="0" smtClean="0"/>
              <a:t>II </a:t>
            </a:r>
            <a:r>
              <a:rPr lang="ru-RU" sz="1750" dirty="0" smtClean="0"/>
              <a:t>квартала 2017 года)</a:t>
            </a:r>
            <a:endParaRPr lang="ru-RU" sz="175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</p:spPr>
        <p:txBody>
          <a:bodyPr/>
          <a:lstStyle/>
          <a:p>
            <a:fld id="{7522757E-B582-4E8C-BCCC-6B46D542E78E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356531" y="3293186"/>
            <a:ext cx="4190062" cy="260656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ru-RU" sz="2000" b="1" dirty="0">
                <a:solidFill>
                  <a:srgbClr val="663300"/>
                </a:solidFill>
              </a:rPr>
              <a:t>2. </a:t>
            </a:r>
            <a:r>
              <a:rPr lang="ru-RU" sz="2000" dirty="0" smtClean="0">
                <a:solidFill>
                  <a:srgbClr val="002060"/>
                </a:solidFill>
              </a:rPr>
              <a:t>Условия участия  в Заключении Договоров (Контрактов) строительного подряда с </a:t>
            </a:r>
            <a:r>
              <a:rPr lang="ru-RU" sz="2000" dirty="0">
                <a:solidFill>
                  <a:srgbClr val="002060"/>
                </a:solidFill>
              </a:rPr>
              <a:t>использованием конкурентных способов определения </a:t>
            </a:r>
            <a:r>
              <a:rPr lang="ru-RU" sz="2000" dirty="0" smtClean="0">
                <a:solidFill>
                  <a:srgbClr val="002060"/>
                </a:solidFill>
              </a:rPr>
              <a:t>подрядчиков, не изменяются</a:t>
            </a: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28" name="Picture 4" descr="C:\Users\Коля\Pictures\multi_user_comment_icon-icons.com_7589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7867" y="354577"/>
            <a:ext cx="1389379" cy="13893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805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0" y="834082"/>
            <a:ext cx="11841480" cy="4855734"/>
          </a:xfrm>
        </p:spPr>
        <p:txBody>
          <a:bodyPr rtlCol="0">
            <a:noAutofit/>
          </a:bodyPr>
          <a:lstStyle/>
          <a:p>
            <a:pPr marL="0" indent="0" algn="ctr">
              <a:spcAft>
                <a:spcPts val="0"/>
              </a:spcAft>
              <a:buNone/>
              <a:defRPr/>
            </a:pPr>
            <a:r>
              <a:rPr lang="ru-RU" sz="2600" b="1" dirty="0" smtClean="0">
                <a:solidFill>
                  <a:srgbClr val="663300"/>
                </a:solidFill>
              </a:rPr>
              <a:t>                              </a:t>
            </a:r>
            <a:r>
              <a:rPr lang="ru-RU" sz="2800" b="1" dirty="0" smtClean="0">
                <a:solidFill>
                  <a:srgbClr val="663300"/>
                </a:solidFill>
              </a:rPr>
              <a:t>До </a:t>
            </a:r>
            <a:r>
              <a:rPr lang="ru-RU" sz="2800" b="1" dirty="0">
                <a:solidFill>
                  <a:srgbClr val="C00000"/>
                </a:solidFill>
              </a:rPr>
              <a:t>01.12.2016</a:t>
            </a:r>
            <a:r>
              <a:rPr lang="ru-RU" sz="2800" b="1" dirty="0">
                <a:solidFill>
                  <a:srgbClr val="663300"/>
                </a:solidFill>
              </a:rPr>
              <a:t> направить в СРО УВЕДОМЛЕНИЕ</a:t>
            </a:r>
            <a:r>
              <a:rPr lang="ru-RU" sz="2800" b="1" dirty="0" smtClean="0">
                <a:solidFill>
                  <a:srgbClr val="663300"/>
                </a:solidFill>
              </a:rPr>
              <a:t>:</a:t>
            </a:r>
          </a:p>
          <a:p>
            <a:pPr marL="0" indent="0" algn="ctr">
              <a:spcAft>
                <a:spcPts val="0"/>
              </a:spcAft>
              <a:buNone/>
              <a:defRPr/>
            </a:pPr>
            <a:endParaRPr lang="ru-RU" sz="2600" dirty="0">
              <a:solidFill>
                <a:srgbClr val="663300"/>
              </a:solidFill>
            </a:endParaRPr>
          </a:p>
          <a:p>
            <a:pPr marL="0" indent="0" algn="ctr">
              <a:spcAft>
                <a:spcPts val="0"/>
              </a:spcAft>
              <a:buNone/>
              <a:defRPr/>
            </a:pPr>
            <a:endParaRPr lang="ru-RU" sz="800" u="sng" dirty="0">
              <a:solidFill>
                <a:srgbClr val="663300"/>
              </a:solidFill>
            </a:endParaRPr>
          </a:p>
          <a:p>
            <a:pPr algn="just">
              <a:spcAft>
                <a:spcPts val="0"/>
              </a:spcAft>
              <a:buNone/>
              <a:defRPr/>
            </a:pPr>
            <a:r>
              <a:rPr lang="ru-RU" sz="2600" dirty="0" smtClean="0">
                <a:solidFill>
                  <a:srgbClr val="663300"/>
                </a:solidFill>
              </a:rPr>
              <a:t>	</a:t>
            </a:r>
            <a:r>
              <a:rPr lang="ru-RU" sz="2800" dirty="0" smtClean="0">
                <a:solidFill>
                  <a:srgbClr val="663300"/>
                </a:solidFill>
              </a:rPr>
              <a:t>О </a:t>
            </a:r>
            <a:r>
              <a:rPr lang="ru-RU" sz="2800" dirty="0">
                <a:solidFill>
                  <a:srgbClr val="663300"/>
                </a:solidFill>
              </a:rPr>
              <a:t>прекращении членства в </a:t>
            </a:r>
            <a:r>
              <a:rPr lang="ru-RU" sz="2800" dirty="0" smtClean="0">
                <a:solidFill>
                  <a:srgbClr val="663300"/>
                </a:solidFill>
              </a:rPr>
              <a:t>СРО</a:t>
            </a:r>
            <a:endParaRPr lang="ru-RU" altLang="ru-RU" sz="2800" dirty="0" smtClean="0">
              <a:solidFill>
                <a:srgbClr val="663300"/>
              </a:solidFill>
            </a:endParaRPr>
          </a:p>
          <a:p>
            <a:pPr marL="0" indent="0" algn="just">
              <a:spcAft>
                <a:spcPts val="0"/>
              </a:spcAft>
              <a:buNone/>
              <a:defRPr/>
            </a:pPr>
            <a:endParaRPr lang="ru-RU" sz="2600" dirty="0" smtClean="0">
              <a:solidFill>
                <a:srgbClr val="663300"/>
              </a:solidFill>
            </a:endParaRPr>
          </a:p>
          <a:p>
            <a:pPr marL="0" indent="0" algn="just">
              <a:spcAft>
                <a:spcPts val="0"/>
              </a:spcAft>
              <a:buNone/>
              <a:defRPr/>
            </a:pPr>
            <a:endParaRPr lang="ru-RU" sz="2600" dirty="0">
              <a:solidFill>
                <a:srgbClr val="663300"/>
              </a:solidFill>
            </a:endParaRPr>
          </a:p>
          <a:p>
            <a:pPr algn="just">
              <a:spcAft>
                <a:spcPts val="0"/>
              </a:spcAft>
              <a:buNone/>
              <a:defRPr/>
            </a:pPr>
            <a:r>
              <a:rPr lang="ru-RU" sz="2600" dirty="0" smtClean="0">
                <a:solidFill>
                  <a:srgbClr val="663300"/>
                </a:solidFill>
              </a:rPr>
              <a:t>	</a:t>
            </a:r>
            <a:r>
              <a:rPr lang="ru-RU" sz="2800" dirty="0" smtClean="0">
                <a:solidFill>
                  <a:srgbClr val="663300"/>
                </a:solidFill>
              </a:rPr>
              <a:t>О </a:t>
            </a:r>
            <a:r>
              <a:rPr lang="ru-RU" sz="2800" dirty="0">
                <a:solidFill>
                  <a:srgbClr val="663300"/>
                </a:solidFill>
              </a:rPr>
              <a:t>сохранении членства в СРО </a:t>
            </a:r>
            <a:endParaRPr lang="ru-RU" sz="2800" dirty="0" smtClean="0">
              <a:solidFill>
                <a:srgbClr val="663300"/>
              </a:solidFill>
            </a:endParaRPr>
          </a:p>
          <a:p>
            <a:pPr marL="0" indent="0" algn="just">
              <a:spcAft>
                <a:spcPts val="0"/>
              </a:spcAft>
              <a:buNone/>
              <a:defRPr/>
            </a:pPr>
            <a:endParaRPr lang="ru-RU" sz="2600" dirty="0" smtClean="0">
              <a:solidFill>
                <a:srgbClr val="663300"/>
              </a:solidFill>
            </a:endParaRPr>
          </a:p>
          <a:p>
            <a:pPr marL="0" indent="0" algn="just">
              <a:spcAft>
                <a:spcPts val="0"/>
              </a:spcAft>
              <a:buNone/>
              <a:defRPr/>
            </a:pPr>
            <a:endParaRPr lang="ru-RU" sz="2600" dirty="0">
              <a:solidFill>
                <a:srgbClr val="663300"/>
              </a:solidFill>
            </a:endParaRPr>
          </a:p>
          <a:p>
            <a:pPr algn="just">
              <a:spcAft>
                <a:spcPts val="0"/>
              </a:spcAft>
              <a:buNone/>
              <a:defRPr/>
            </a:pPr>
            <a:r>
              <a:rPr lang="ru-RU" sz="2800" dirty="0" smtClean="0">
                <a:solidFill>
                  <a:srgbClr val="663300"/>
                </a:solidFill>
              </a:rPr>
              <a:t>	О </a:t>
            </a:r>
            <a:r>
              <a:rPr lang="ru-RU" sz="2800" dirty="0">
                <a:solidFill>
                  <a:srgbClr val="663300"/>
                </a:solidFill>
              </a:rPr>
              <a:t>прекращении членства в СРО с последующим переходом в региональную </a:t>
            </a:r>
            <a:r>
              <a:rPr lang="ru-RU" sz="2800" dirty="0" smtClean="0">
                <a:solidFill>
                  <a:srgbClr val="663300"/>
                </a:solidFill>
              </a:rPr>
              <a:t>СРО</a:t>
            </a:r>
            <a:endParaRPr lang="ru-RU" sz="2800" dirty="0">
              <a:solidFill>
                <a:srgbClr val="663300"/>
              </a:solidFill>
            </a:endParaRPr>
          </a:p>
          <a:p>
            <a:pPr algn="just">
              <a:spcAft>
                <a:spcPts val="0"/>
              </a:spcAft>
              <a:buFont typeface="Wingdings 3" charset="2"/>
              <a:buChar char=""/>
              <a:defRPr/>
            </a:pPr>
            <a:endParaRPr lang="ru-RU" sz="2400" dirty="0">
              <a:solidFill>
                <a:srgbClr val="663300"/>
              </a:solidFill>
            </a:endParaRPr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FF7C3112-13CE-4E9C-B7BD-06551B96CB1C}" type="slidenum">
              <a:rPr lang="ru-RU" altLang="ru-RU">
                <a:solidFill>
                  <a:schemeClr val="bg1"/>
                </a:solidFill>
              </a:rPr>
              <a:pPr/>
              <a:t>6</a:t>
            </a:fld>
            <a:endParaRPr lang="ru-RU" alt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7071360" y="1417320"/>
            <a:ext cx="4922520" cy="1386840"/>
          </a:xfrm>
          <a:prstGeom prst="wedgeRectCallout">
            <a:avLst>
              <a:gd name="adj1" fmla="val -64578"/>
              <a:gd name="adj2" fmla="val -93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Мне не нужно быть членом СРО с 01.07.2017 - </a:t>
            </a:r>
            <a:r>
              <a:rPr lang="ru-RU" altLang="ru-RU" sz="2000" dirty="0" smtClean="0">
                <a:solidFill>
                  <a:schemeClr val="tx1"/>
                </a:solidFill>
              </a:rPr>
              <a:t>право получения в 2021году ранее внесенных средств в компенсационный фонд СРО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6601391" y="3375453"/>
            <a:ext cx="5166360" cy="1005840"/>
          </a:xfrm>
          <a:prstGeom prst="wedgeRectCallout">
            <a:avLst>
              <a:gd name="adj1" fmla="val -62388"/>
              <a:gd name="adj2" fmla="val -39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Я в СРО своего региона и мне необходимо быть членом 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СРО с 01.07.2017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4418775" y="5615192"/>
            <a:ext cx="5532120" cy="991778"/>
          </a:xfrm>
          <a:prstGeom prst="wedgeRectCallout">
            <a:avLst>
              <a:gd name="adj1" fmla="val -52616"/>
              <a:gd name="adj2" fmla="val -789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Мне нужно быть членом СРО с 01.07.2017, но я сейчас в СРО 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не своего региона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5123" name="Picture 3" descr="C:\Users\Коля\Pictures\user-with-question-mark-round-button_icon-icons.com_5473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6528" y="5656286"/>
            <a:ext cx="976856" cy="9768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993870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-348349" y="-280086"/>
            <a:ext cx="7700962" cy="1711325"/>
          </a:xfrm>
        </p:spPr>
        <p:txBody>
          <a:bodyPr/>
          <a:lstStyle/>
          <a:p>
            <a:pPr algn="ctr" eaLnBrk="1" hangingPunct="1"/>
            <a:r>
              <a:rPr lang="ru-RU" altLang="ru-RU" b="1" dirty="0">
                <a:solidFill>
                  <a:srgbClr val="663300"/>
                </a:solidFill>
              </a:rPr>
              <a:t>Уведомление СРО</a:t>
            </a:r>
          </a:p>
        </p:txBody>
      </p:sp>
      <p:sp>
        <p:nvSpPr>
          <p:cNvPr id="38915" name="Объект 9"/>
          <p:cNvSpPr>
            <a:spLocks noGrp="1"/>
          </p:cNvSpPr>
          <p:nvPr>
            <p:ph idx="1"/>
          </p:nvPr>
        </p:nvSpPr>
        <p:spPr>
          <a:xfrm>
            <a:off x="243840" y="853440"/>
            <a:ext cx="11231880" cy="6004559"/>
          </a:xfrm>
        </p:spPr>
        <p:txBody>
          <a:bodyPr>
            <a:normAutofit/>
          </a:bodyPr>
          <a:lstStyle/>
          <a:p>
            <a:pPr algn="just">
              <a:spcBef>
                <a:spcPts val="2400"/>
              </a:spcBef>
              <a:buClr>
                <a:schemeClr val="accent3">
                  <a:lumMod val="75000"/>
                </a:schemeClr>
              </a:buClr>
            </a:pPr>
            <a:r>
              <a:rPr lang="en-US" altLang="ru-RU" sz="2800" dirty="0" smtClean="0">
                <a:solidFill>
                  <a:srgbClr val="663300"/>
                </a:solidFill>
              </a:rPr>
              <a:t>  </a:t>
            </a:r>
            <a:r>
              <a:rPr lang="ru-RU" altLang="ru-RU" sz="2800" dirty="0" smtClean="0">
                <a:solidFill>
                  <a:srgbClr val="663300"/>
                </a:solidFill>
              </a:rPr>
              <a:t>Срок обязательной подачи заявления –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до 01.12.2016 </a:t>
            </a:r>
          </a:p>
          <a:p>
            <a:pPr algn="just">
              <a:spcBef>
                <a:spcPts val="2400"/>
              </a:spcBef>
              <a:buClr>
                <a:schemeClr val="accent3">
                  <a:lumMod val="75000"/>
                </a:schemeClr>
              </a:buClr>
            </a:pPr>
            <a:r>
              <a:rPr lang="en-US" altLang="ru-RU" sz="2800" b="1" dirty="0" smtClean="0">
                <a:solidFill>
                  <a:srgbClr val="663300"/>
                </a:solidFill>
              </a:rPr>
              <a:t>  </a:t>
            </a:r>
            <a:r>
              <a:rPr lang="ru-RU" altLang="ru-RU" sz="2800" b="1" dirty="0" smtClean="0">
                <a:solidFill>
                  <a:srgbClr val="663300"/>
                </a:solidFill>
              </a:rPr>
              <a:t>Необходимо указать дату прекращения членства в СРО – но не позднее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01.07.2017</a:t>
            </a:r>
            <a:r>
              <a:rPr lang="ru-RU" altLang="ru-RU" sz="2800" b="1" dirty="0" smtClean="0">
                <a:solidFill>
                  <a:srgbClr val="663300"/>
                </a:solidFill>
              </a:rPr>
              <a:t> (выбор оптимального времени для перехода)</a:t>
            </a:r>
          </a:p>
          <a:p>
            <a:pPr algn="just">
              <a:spcBef>
                <a:spcPts val="2400"/>
              </a:spcBef>
              <a:buClr>
                <a:schemeClr val="accent3">
                  <a:lumMod val="75000"/>
                </a:schemeClr>
              </a:buClr>
            </a:pPr>
            <a:r>
              <a:rPr lang="en-US" altLang="ru-RU" sz="2800" dirty="0" smtClean="0">
                <a:solidFill>
                  <a:srgbClr val="663300"/>
                </a:solidFill>
              </a:rPr>
              <a:t>  </a:t>
            </a:r>
            <a:r>
              <a:rPr lang="ru-RU" altLang="ru-RU" sz="2800" dirty="0" smtClean="0">
                <a:solidFill>
                  <a:srgbClr val="663300"/>
                </a:solidFill>
              </a:rPr>
              <a:t>Подается уведомление, а не заявление! </a:t>
            </a:r>
            <a:br>
              <a:rPr lang="ru-RU" altLang="ru-RU" sz="2800" dirty="0" smtClean="0">
                <a:solidFill>
                  <a:srgbClr val="663300"/>
                </a:solidFill>
              </a:rPr>
            </a:br>
            <a:r>
              <a:rPr lang="ru-RU" altLang="ru-RU" sz="2800" dirty="0" smtClean="0">
                <a:solidFill>
                  <a:srgbClr val="663300"/>
                </a:solidFill>
              </a:rPr>
              <a:t>(формы) бланков на сайте </a:t>
            </a:r>
            <a:r>
              <a:rPr lang="en-US" altLang="ru-RU" sz="2800" i="1" dirty="0" smtClean="0">
                <a:solidFill>
                  <a:srgbClr val="663300"/>
                </a:solidFill>
                <a:hlinkClick r:id="rId2"/>
              </a:rPr>
              <a:t>www.nostroy.ru</a:t>
            </a:r>
            <a:endParaRPr lang="ru-RU" altLang="ru-RU" sz="2800" i="1" dirty="0" smtClean="0">
              <a:solidFill>
                <a:srgbClr val="663300"/>
              </a:solidFill>
            </a:endParaRPr>
          </a:p>
          <a:p>
            <a:pPr>
              <a:spcBef>
                <a:spcPts val="2400"/>
              </a:spcBef>
              <a:buClr>
                <a:schemeClr val="accent3">
                  <a:lumMod val="75000"/>
                </a:schemeClr>
              </a:buClr>
            </a:pPr>
            <a:r>
              <a:rPr lang="en-US" altLang="ru-RU" sz="2800" b="1" dirty="0" smtClean="0">
                <a:solidFill>
                  <a:srgbClr val="663300"/>
                </a:solidFill>
              </a:rPr>
              <a:t>  </a:t>
            </a:r>
            <a:r>
              <a:rPr lang="ru-RU" altLang="ru-RU" sz="2800" b="1" dirty="0" smtClean="0">
                <a:solidFill>
                  <a:srgbClr val="663300"/>
                </a:solidFill>
              </a:rPr>
              <a:t>В случае неподачи уведомления, член СРО исключается в обязательном порядке из ленов СРО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с 01.07.2017 </a:t>
            </a:r>
            <a:r>
              <a:rPr lang="ru-RU" altLang="ru-RU" sz="2800" dirty="0" smtClean="0">
                <a:solidFill>
                  <a:srgbClr val="663300"/>
                </a:solidFill>
              </a:rPr>
              <a:t>(</a:t>
            </a:r>
            <a:r>
              <a:rPr lang="ru-RU" altLang="ru-RU" sz="2800" dirty="0">
                <a:solidFill>
                  <a:srgbClr val="663300"/>
                </a:solidFill>
              </a:rPr>
              <a:t>сохраняется право получения в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2021</a:t>
            </a:r>
            <a:r>
              <a:rPr lang="ru-RU" altLang="ru-RU" sz="2800" dirty="0" smtClean="0">
                <a:solidFill>
                  <a:srgbClr val="663300"/>
                </a:solidFill>
              </a:rPr>
              <a:t>году </a:t>
            </a:r>
            <a:r>
              <a:rPr lang="ru-RU" altLang="ru-RU" sz="2800" dirty="0">
                <a:solidFill>
                  <a:srgbClr val="663300"/>
                </a:solidFill>
              </a:rPr>
              <a:t>ранее внесенных средств в компенсационный фонд СРО)</a:t>
            </a: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AA37944C-566C-4555-BB54-94C48DB822BF}" type="slidenum">
              <a:rPr lang="ru-RU" altLang="ru-RU">
                <a:solidFill>
                  <a:schemeClr val="bg1"/>
                </a:solidFill>
              </a:rPr>
              <a:pPr/>
              <a:t>7</a:t>
            </a:fld>
            <a:endParaRPr lang="ru-RU" alt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44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78517" y="0"/>
            <a:ext cx="9086121" cy="89916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b="1" dirty="0">
                <a:solidFill>
                  <a:srgbClr val="663300"/>
                </a:solidFill>
              </a:rPr>
              <a:t>Переход в региональную СРО</a:t>
            </a:r>
            <a:r>
              <a:rPr lang="ru-RU" altLang="ru-RU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9939" name="Объект 9"/>
          <p:cNvSpPr>
            <a:spLocks noGrp="1"/>
          </p:cNvSpPr>
          <p:nvPr>
            <p:ph idx="1"/>
          </p:nvPr>
        </p:nvSpPr>
        <p:spPr>
          <a:xfrm>
            <a:off x="627156" y="1066800"/>
            <a:ext cx="11381964" cy="5579899"/>
          </a:xfrm>
        </p:spPr>
        <p:txBody>
          <a:bodyPr>
            <a:noAutofit/>
          </a:bodyPr>
          <a:lstStyle/>
          <a:p>
            <a:pPr algn="just">
              <a:spcBef>
                <a:spcPts val="1800"/>
              </a:spcBef>
              <a:buNone/>
            </a:pPr>
            <a:r>
              <a:rPr lang="ru-RU" altLang="ru-RU" dirty="0" smtClean="0">
                <a:solidFill>
                  <a:srgbClr val="663300"/>
                </a:solidFill>
              </a:rPr>
              <a:t>Подготовить комплект документов для вступления - в «новую» СРО</a:t>
            </a:r>
          </a:p>
          <a:p>
            <a:pPr algn="just">
              <a:spcBef>
                <a:spcPts val="1800"/>
              </a:spcBef>
              <a:buNone/>
            </a:pPr>
            <a:r>
              <a:rPr lang="ru-RU" altLang="ru-RU" dirty="0" smtClean="0">
                <a:solidFill>
                  <a:srgbClr val="663300"/>
                </a:solidFill>
              </a:rPr>
              <a:t>Подать документы в «новую» СРО, с учетом указанной в уведомлении даты выхода </a:t>
            </a:r>
            <a:r>
              <a:rPr lang="en-US" altLang="ru-RU" dirty="0" smtClean="0">
                <a:solidFill>
                  <a:srgbClr val="663300"/>
                </a:solidFill>
              </a:rPr>
              <a:t/>
            </a:r>
            <a:br>
              <a:rPr lang="en-US" altLang="ru-RU" dirty="0" smtClean="0">
                <a:solidFill>
                  <a:srgbClr val="663300"/>
                </a:solidFill>
              </a:rPr>
            </a:br>
            <a:r>
              <a:rPr lang="ru-RU" altLang="ru-RU" dirty="0" smtClean="0">
                <a:solidFill>
                  <a:srgbClr val="663300"/>
                </a:solidFill>
              </a:rPr>
              <a:t>из «прежней» СРО</a:t>
            </a:r>
          </a:p>
          <a:p>
            <a:pPr algn="just">
              <a:spcBef>
                <a:spcPts val="1800"/>
              </a:spcBef>
              <a:buNone/>
            </a:pPr>
            <a:r>
              <a:rPr lang="ru-RU" altLang="ru-RU" dirty="0" smtClean="0">
                <a:solidFill>
                  <a:srgbClr val="663300"/>
                </a:solidFill>
              </a:rPr>
              <a:t>Определить уровни  </a:t>
            </a:r>
            <a:r>
              <a:rPr lang="ru-RU" altLang="ru-RU" dirty="0">
                <a:solidFill>
                  <a:srgbClr val="663300"/>
                </a:solidFill>
              </a:rPr>
              <a:t>ответственности по договорам строительного подряда </a:t>
            </a:r>
            <a:r>
              <a:rPr lang="ru-RU" altLang="ru-RU" dirty="0" smtClean="0">
                <a:solidFill>
                  <a:srgbClr val="663300"/>
                </a:solidFill>
              </a:rPr>
              <a:t>(</a:t>
            </a:r>
            <a:r>
              <a:rPr lang="ru-RU" altLang="ru-RU" dirty="0">
                <a:solidFill>
                  <a:srgbClr val="663300"/>
                </a:solidFill>
              </a:rPr>
              <a:t>ст. 55</a:t>
            </a:r>
            <a:r>
              <a:rPr lang="ru-RU" altLang="ru-RU" baseline="30000" dirty="0">
                <a:solidFill>
                  <a:srgbClr val="663300"/>
                </a:solidFill>
              </a:rPr>
              <a:t>16</a:t>
            </a:r>
            <a:r>
              <a:rPr lang="ru-RU" altLang="ru-RU" dirty="0">
                <a:solidFill>
                  <a:srgbClr val="663300"/>
                </a:solidFill>
              </a:rPr>
              <a:t> </a:t>
            </a:r>
            <a:r>
              <a:rPr lang="ru-RU" altLang="ru-RU" dirty="0" err="1">
                <a:solidFill>
                  <a:srgbClr val="663300"/>
                </a:solidFill>
              </a:rPr>
              <a:t>ГрК</a:t>
            </a:r>
            <a:r>
              <a:rPr lang="ru-RU" altLang="ru-RU" dirty="0">
                <a:solidFill>
                  <a:srgbClr val="663300"/>
                </a:solidFill>
              </a:rPr>
              <a:t> </a:t>
            </a:r>
            <a:r>
              <a:rPr lang="ru-RU" altLang="ru-RU" dirty="0" smtClean="0">
                <a:solidFill>
                  <a:srgbClr val="663300"/>
                </a:solidFill>
              </a:rPr>
              <a:t>РФ - определить размер взноса (взносов) </a:t>
            </a:r>
            <a:r>
              <a:rPr lang="ru-RU" altLang="ru-RU" dirty="0">
                <a:solidFill>
                  <a:srgbClr val="663300"/>
                </a:solidFill>
              </a:rPr>
              <a:t>в </a:t>
            </a:r>
            <a:r>
              <a:rPr lang="ru-RU" altLang="ru-RU" dirty="0" smtClean="0">
                <a:solidFill>
                  <a:srgbClr val="663300"/>
                </a:solidFill>
              </a:rPr>
              <a:t>компенсационный фонд (фонды)</a:t>
            </a:r>
          </a:p>
          <a:p>
            <a:pPr algn="just">
              <a:spcBef>
                <a:spcPts val="1800"/>
              </a:spcBef>
              <a:buNone/>
            </a:pPr>
            <a:r>
              <a:rPr lang="ru-RU" altLang="ru-RU" dirty="0" smtClean="0">
                <a:solidFill>
                  <a:srgbClr val="663300"/>
                </a:solidFill>
              </a:rPr>
              <a:t>Направить в «прежнюю» СРО копию решения о приеме в «новую» СРО и требование (заявление) о переводе средств КФ</a:t>
            </a:r>
          </a:p>
          <a:p>
            <a:pPr algn="just">
              <a:spcBef>
                <a:spcPts val="1800"/>
              </a:spcBef>
              <a:buNone/>
            </a:pPr>
            <a:r>
              <a:rPr lang="ru-RU" altLang="ru-RU" dirty="0" smtClean="0">
                <a:solidFill>
                  <a:srgbClr val="663300"/>
                </a:solidFill>
              </a:rPr>
              <a:t>Оплатить вступительный взнос в «новую» СРО, если такой взнос установлен</a:t>
            </a:r>
            <a:endParaRPr lang="ru-RU" altLang="ru-RU" dirty="0">
              <a:solidFill>
                <a:srgbClr val="663300"/>
              </a:solidFill>
            </a:endParaRPr>
          </a:p>
          <a:p>
            <a:pPr algn="just">
              <a:spcBef>
                <a:spcPts val="1800"/>
              </a:spcBef>
              <a:buNone/>
            </a:pPr>
            <a:r>
              <a:rPr lang="ru-RU" altLang="ru-RU" dirty="0" smtClean="0">
                <a:solidFill>
                  <a:srgbClr val="663300"/>
                </a:solidFill>
              </a:rPr>
              <a:t>Убедиться в переводе средств </a:t>
            </a:r>
            <a:r>
              <a:rPr lang="ru-RU" altLang="ru-RU" dirty="0">
                <a:solidFill>
                  <a:srgbClr val="663300"/>
                </a:solidFill>
              </a:rPr>
              <a:t>КФ от «прежней» </a:t>
            </a:r>
            <a:r>
              <a:rPr lang="ru-RU" altLang="ru-RU" dirty="0" smtClean="0">
                <a:solidFill>
                  <a:srgbClr val="663300"/>
                </a:solidFill>
              </a:rPr>
              <a:t>СРО в «новую» СРО, в полном </a:t>
            </a:r>
            <a:r>
              <a:rPr lang="en-US" altLang="ru-RU" dirty="0" smtClean="0">
                <a:solidFill>
                  <a:srgbClr val="663300"/>
                </a:solidFill>
              </a:rPr>
              <a:t/>
            </a:r>
            <a:br>
              <a:rPr lang="en-US" altLang="ru-RU" dirty="0" smtClean="0">
                <a:solidFill>
                  <a:srgbClr val="663300"/>
                </a:solidFill>
              </a:rPr>
            </a:br>
            <a:r>
              <a:rPr lang="ru-RU" altLang="ru-RU" dirty="0" smtClean="0">
                <a:solidFill>
                  <a:srgbClr val="663300"/>
                </a:solidFill>
              </a:rPr>
              <a:t>объеме ранее уплаченных средств КФ, в течение 7 рабочих дней</a:t>
            </a:r>
            <a:r>
              <a:rPr lang="ru-RU" altLang="ru-RU" sz="2400" dirty="0" smtClean="0">
                <a:solidFill>
                  <a:schemeClr val="tx1"/>
                </a:solidFill>
              </a:rPr>
              <a:t>*</a:t>
            </a:r>
            <a:endParaRPr lang="ru-RU" altLang="ru-RU" sz="2400" dirty="0">
              <a:solidFill>
                <a:schemeClr val="tx1"/>
              </a:solidFill>
            </a:endParaRPr>
          </a:p>
          <a:p>
            <a:pPr algn="just">
              <a:spcBef>
                <a:spcPts val="1800"/>
              </a:spcBef>
              <a:buNone/>
            </a:pPr>
            <a:r>
              <a:rPr lang="ru-RU" altLang="ru-RU" dirty="0" smtClean="0">
                <a:solidFill>
                  <a:srgbClr val="663300"/>
                </a:solidFill>
              </a:rPr>
              <a:t>    Самостоятельно внести средства </a:t>
            </a:r>
            <a:r>
              <a:rPr lang="ru-RU" altLang="ru-RU" dirty="0">
                <a:solidFill>
                  <a:srgbClr val="663300"/>
                </a:solidFill>
              </a:rPr>
              <a:t>в </a:t>
            </a:r>
            <a:r>
              <a:rPr lang="ru-RU" altLang="ru-RU" dirty="0" smtClean="0">
                <a:solidFill>
                  <a:srgbClr val="663300"/>
                </a:solidFill>
              </a:rPr>
              <a:t>компенсационный фонд (фонды) </a:t>
            </a:r>
            <a:br>
              <a:rPr lang="ru-RU" altLang="ru-RU" dirty="0" smtClean="0">
                <a:solidFill>
                  <a:srgbClr val="663300"/>
                </a:solidFill>
              </a:rPr>
            </a:br>
            <a:r>
              <a:rPr lang="ru-RU" altLang="ru-RU" dirty="0" smtClean="0">
                <a:solidFill>
                  <a:srgbClr val="663300"/>
                </a:solidFill>
              </a:rPr>
              <a:t>«</a:t>
            </a:r>
            <a:r>
              <a:rPr lang="ru-RU" altLang="ru-RU" dirty="0">
                <a:solidFill>
                  <a:srgbClr val="663300"/>
                </a:solidFill>
              </a:rPr>
              <a:t>новой» </a:t>
            </a:r>
            <a:r>
              <a:rPr lang="ru-RU" altLang="ru-RU" dirty="0" smtClean="0">
                <a:solidFill>
                  <a:srgbClr val="663300"/>
                </a:solidFill>
              </a:rPr>
              <a:t>СРО, при необходимости</a:t>
            </a:r>
            <a:endParaRPr lang="ru-RU" altLang="ru-RU" u="sng" dirty="0" smtClean="0">
              <a:solidFill>
                <a:srgbClr val="663300"/>
              </a:solidFill>
            </a:endParaRPr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2168360C-8D8E-4677-BF90-FD5F168BA098}" type="slidenum">
              <a:rPr lang="ru-RU" altLang="ru-RU">
                <a:solidFill>
                  <a:schemeClr val="bg1"/>
                </a:solidFill>
              </a:rPr>
              <a:pPr/>
              <a:t>8</a:t>
            </a:fld>
            <a:endParaRPr lang="ru-RU" alt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3840" y="0"/>
            <a:ext cx="9144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95208" y="1000108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95208" y="1643050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5208" y="2571744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95208" y="3500438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95208" y="4429132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95208" y="5072074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523836" y="6000768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*</a:t>
            </a:r>
            <a:endParaRPr lang="ru-RU" sz="3200" dirty="0"/>
          </a:p>
        </p:txBody>
      </p:sp>
      <p:pic>
        <p:nvPicPr>
          <p:cNvPr id="2050" name="Picture 2" descr="C:\Users\Коля\Pictures\user-with-suit-tie-and-check-mark_icon-icons.com_6827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25723" y="258763"/>
            <a:ext cx="1112837" cy="1112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2156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0" y="230659"/>
            <a:ext cx="12084908" cy="683741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2600" b="1" dirty="0" smtClean="0">
                <a:solidFill>
                  <a:srgbClr val="663300"/>
                </a:solidFill>
              </a:rPr>
              <a:t>Возможные необоснованные действия или бездействие СРО </a:t>
            </a:r>
            <a:br>
              <a:rPr lang="ru-RU" altLang="ru-RU" sz="2600" b="1" dirty="0" smtClean="0">
                <a:solidFill>
                  <a:srgbClr val="663300"/>
                </a:solidFill>
              </a:rPr>
            </a:br>
            <a:r>
              <a:rPr lang="ru-RU" altLang="ru-RU" sz="2600" b="1" dirty="0" smtClean="0">
                <a:solidFill>
                  <a:srgbClr val="663300"/>
                </a:solidFill>
              </a:rPr>
              <a:t>при переходе членов по региональному принципу</a:t>
            </a:r>
            <a:endParaRPr lang="ru-RU" altLang="ru-RU" sz="2600" b="1" dirty="0">
              <a:solidFill>
                <a:srgbClr val="663300"/>
              </a:solidFill>
            </a:endParaRPr>
          </a:p>
        </p:txBody>
      </p:sp>
      <p:sp>
        <p:nvSpPr>
          <p:cNvPr id="29699" name="Объект 5"/>
          <p:cNvSpPr>
            <a:spLocks noGrp="1"/>
          </p:cNvSpPr>
          <p:nvPr>
            <p:ph idx="1"/>
          </p:nvPr>
        </p:nvSpPr>
        <p:spPr>
          <a:xfrm>
            <a:off x="685800" y="1127761"/>
            <a:ext cx="11277600" cy="5730240"/>
          </a:xfrm>
        </p:spPr>
        <p:txBody>
          <a:bodyPr>
            <a:normAutofit/>
          </a:bodyPr>
          <a:lstStyle/>
          <a:p>
            <a:pPr marL="12700" indent="344488" algn="just" eaLnBrk="1" hangingPunct="1">
              <a:buNone/>
            </a:pPr>
            <a:r>
              <a:rPr lang="ru-RU" altLang="ru-RU" sz="26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необоснованно назначает проведение внеплановой проверки</a:t>
            </a:r>
            <a:endParaRPr lang="ru-RU" altLang="ru-RU" sz="26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12700" indent="344488" algn="just" eaLnBrk="1" hangingPunct="1">
              <a:buNone/>
            </a:pPr>
            <a:r>
              <a:rPr lang="ru-RU" altLang="ru-RU" sz="260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в нарушение процедур установленных внутренними документами исключает из членов</a:t>
            </a:r>
            <a:endParaRPr lang="ru-RU" altLang="ru-RU" sz="26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12700" indent="344488" algn="just" eaLnBrk="1" hangingPunct="1">
              <a:buNone/>
            </a:pPr>
            <a:r>
              <a:rPr lang="ru-RU" altLang="ru-RU" sz="2600" dirty="0" smtClean="0">
                <a:solidFill>
                  <a:schemeClr val="bg1"/>
                </a:solidFill>
              </a:rPr>
              <a:t>не исполняет надлежаще оформленное волеизъявление члена (не исключает, не переводит средства КФ или иное)</a:t>
            </a:r>
          </a:p>
          <a:p>
            <a:pPr marL="12700" indent="344488" algn="just" eaLnBrk="1" hangingPunct="1">
              <a:buNone/>
            </a:pPr>
            <a:r>
              <a:rPr lang="ru-RU" altLang="ru-RU" sz="2600" dirty="0">
                <a:solidFill>
                  <a:schemeClr val="bg1"/>
                </a:solidFill>
              </a:rPr>
              <a:t>з</a:t>
            </a:r>
            <a:r>
              <a:rPr lang="ru-RU" altLang="ru-RU" sz="2600" dirty="0" smtClean="0">
                <a:solidFill>
                  <a:schemeClr val="bg1"/>
                </a:solidFill>
              </a:rPr>
              <a:t>апрашивает сведения и документы не предусмотренные действующим законодательством</a:t>
            </a:r>
            <a:endParaRPr lang="ru-RU" altLang="ru-RU" sz="2600" dirty="0">
              <a:solidFill>
                <a:schemeClr val="bg1"/>
              </a:solidFill>
            </a:endParaRPr>
          </a:p>
          <a:p>
            <a:pPr marL="12700" indent="344488" algn="just">
              <a:buNone/>
            </a:pPr>
            <a:r>
              <a:rPr lang="ru-RU" altLang="ru-RU" sz="2600" dirty="0" smtClean="0">
                <a:solidFill>
                  <a:schemeClr val="bg1"/>
                </a:solidFill>
              </a:rPr>
              <a:t>не переводит средства компенсационного фонда в установленный законом срок, </a:t>
            </a:r>
            <a:r>
              <a:rPr lang="ru-RU" altLang="ru-RU" sz="2600" dirty="0">
                <a:solidFill>
                  <a:schemeClr val="bg1"/>
                </a:solidFill>
              </a:rPr>
              <a:t>при переходе «</a:t>
            </a:r>
            <a:r>
              <a:rPr lang="ru-RU" altLang="ru-RU" sz="2600" dirty="0" smtClean="0">
                <a:solidFill>
                  <a:schemeClr val="bg1"/>
                </a:solidFill>
              </a:rPr>
              <a:t>бывшего» члена по региональному принципу</a:t>
            </a:r>
            <a:endParaRPr lang="ru-RU" altLang="ru-RU" sz="2600" dirty="0">
              <a:solidFill>
                <a:schemeClr val="bg1"/>
              </a:solidFill>
            </a:endParaRPr>
          </a:p>
          <a:p>
            <a:pPr marL="12700" indent="344488" algn="just" eaLnBrk="1" hangingPunct="1">
              <a:buNone/>
            </a:pPr>
            <a:r>
              <a:rPr lang="ru-RU" altLang="ru-RU" sz="2600" dirty="0" smtClean="0">
                <a:solidFill>
                  <a:schemeClr val="bg1"/>
                </a:solidFill>
              </a:rPr>
              <a:t>переводит средства компенсационного фонда в меньшем размере, чем они были ранее уплачены «бывшим» членом</a:t>
            </a:r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6188075"/>
            <a:ext cx="1142245" cy="669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fld id="{8AD9412F-77E5-4AA6-A16A-6E6ADDF6C3F9}" type="slidenum">
              <a:rPr lang="ru-RU" altLang="ru-RU">
                <a:solidFill>
                  <a:schemeClr val="bg1"/>
                </a:solidFill>
              </a:rPr>
              <a:pPr/>
              <a:t>9</a:t>
            </a:fld>
            <a:endParaRPr lang="ru-RU" altLang="ru-RU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01888" y="6005195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!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86648" y="4677710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!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186648" y="3748070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!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01888" y="2787950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!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186648" y="1798320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!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201888" y="1263950"/>
            <a:ext cx="365760" cy="3657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!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98089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1491</TotalTime>
  <Words>1432</Words>
  <Application>Microsoft Office PowerPoint</Application>
  <PresentationFormat>Произвольный</PresentationFormat>
  <Paragraphs>309</Paragraphs>
  <Slides>25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Сектор</vt:lpstr>
      <vt:lpstr>Основные изменения законодательства о СРО в сфере строительства</vt:lpstr>
      <vt:lpstr>До 01.07.2017 –  определен переходный  период для Саморегулируемых организаций в области строительства и их членов</vt:lpstr>
      <vt:lpstr>Презентация PowerPoint</vt:lpstr>
      <vt:lpstr>Основные даты для членов СРО</vt:lpstr>
      <vt:lpstr>1. Действует свидетельство о допуске на выполнение видов строительных работ в соответствии с Приказом № 624 Минрегиона </vt:lpstr>
      <vt:lpstr>Презентация PowerPoint</vt:lpstr>
      <vt:lpstr>Уведомление СРО</vt:lpstr>
      <vt:lpstr>Переход в региональную СРО </vt:lpstr>
      <vt:lpstr>Возможные необоснованные действия или бездействие СРО  при переходе членов по региональному принципу</vt:lpstr>
      <vt:lpstr>РЕКОМЕНДАЦИИ ПО УВЕДОМЛЕНИЮ СРО </vt:lpstr>
      <vt:lpstr>Презентация PowerPoint</vt:lpstr>
      <vt:lpstr>Размер Взносов в компенсационные фонды СРО</vt:lpstr>
      <vt:lpstr>компенсационный фонд ОДО</vt:lpstr>
      <vt:lpstr>1. выписка из реестра членов СРО является условием допуска  к заключению договоров подряда, а также к участию  в конкурентных закупках.  Такая выписка Содержит информацию о внесенном взносе (взносах) в компенсационный фонд (фонды) </vt:lpstr>
      <vt:lpstr>не нужно быть членом СРО с 01.07.2017</vt:lpstr>
      <vt:lpstr>необходимо быть членом СРО с 01.07.2017</vt:lpstr>
      <vt:lpstr>Презентация PowerPoint</vt:lpstr>
      <vt:lpstr>Презентация PowerPoint</vt:lpstr>
      <vt:lpstr>Конкурентные способы определения подрядчиков</vt:lpstr>
      <vt:lpstr>Контроль участников конкурентных закупок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изменения законодательства о СРО в сфере строительства</dc:title>
  <dc:creator>Хавка Николай Николаевич</dc:creator>
  <cp:lastModifiedBy>Веселова Марина Викторовна</cp:lastModifiedBy>
  <cp:revision>128</cp:revision>
  <dcterms:created xsi:type="dcterms:W3CDTF">2016-10-31T06:59:50Z</dcterms:created>
  <dcterms:modified xsi:type="dcterms:W3CDTF">2016-11-11T10:27:13Z</dcterms:modified>
</cp:coreProperties>
</file>